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ti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78" r:id="rId2"/>
    <p:sldId id="1051" r:id="rId3"/>
    <p:sldId id="1046" r:id="rId4"/>
    <p:sldId id="1052" r:id="rId5"/>
    <p:sldId id="1050" r:id="rId6"/>
    <p:sldId id="1053" r:id="rId7"/>
    <p:sldId id="1033" r:id="rId8"/>
    <p:sldId id="1036" r:id="rId9"/>
    <p:sldId id="1054" r:id="rId10"/>
    <p:sldId id="1037" r:id="rId11"/>
    <p:sldId id="1055" r:id="rId12"/>
    <p:sldId id="1038" r:id="rId13"/>
    <p:sldId id="1056" r:id="rId14"/>
    <p:sldId id="1048" r:id="rId15"/>
    <p:sldId id="1040" r:id="rId16"/>
    <p:sldId id="1039" r:id="rId17"/>
    <p:sldId id="1041" r:id="rId18"/>
    <p:sldId id="1042" r:id="rId19"/>
    <p:sldId id="1057" r:id="rId20"/>
    <p:sldId id="1044" r:id="rId21"/>
    <p:sldId id="1049" r:id="rId2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rko Mazzoleni" initials="MM" lastIdx="2" clrIdx="0">
    <p:extLst>
      <p:ext uri="{19B8F6BF-5375-455C-9EA6-DF929625EA0E}">
        <p15:presenceInfo xmlns:p15="http://schemas.microsoft.com/office/powerpoint/2012/main" userId="Mirko Mazzolen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61A0"/>
    <a:srgbClr val="27497F"/>
    <a:srgbClr val="0000FF"/>
    <a:srgbClr val="1C355D"/>
    <a:srgbClr val="EAB200"/>
    <a:srgbClr val="CCFF99"/>
    <a:srgbClr val="008A3E"/>
    <a:srgbClr val="DEEFA7"/>
    <a:srgbClr val="CD623A"/>
    <a:srgbClr val="426E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Stile chiaro 1 - Color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Stile chiaro 2 - Colore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85" autoAdjust="0"/>
    <p:restoredTop sz="94061" autoAdjust="0"/>
  </p:normalViewPr>
  <p:slideViewPr>
    <p:cSldViewPr snapToGrid="0" snapToObjects="1">
      <p:cViewPr varScale="1">
        <p:scale>
          <a:sx n="65" d="100"/>
          <a:sy n="65" d="100"/>
        </p:scale>
        <p:origin x="960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 dirty="0">
                <a:latin typeface="Rubik" pitchFamily="2" charset="-79"/>
                <a:cs typeface="Rubik" pitchFamily="2" charset="-79"/>
              </a:rPr>
              <a:t>Titolo del grafico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426EB0"/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43-6243-93FF-BA006A7DA150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43-6243-93FF-BA006A7DA150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843-6243-93FF-BA006A7DA1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59100832"/>
        <c:axId val="962377408"/>
      </c:barChart>
      <c:catAx>
        <c:axId val="959100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ubik" pitchFamily="2" charset="-79"/>
                <a:ea typeface="+mn-ea"/>
                <a:cs typeface="Rubik" pitchFamily="2" charset="-79"/>
              </a:defRPr>
            </a:pPr>
            <a:endParaRPr lang="it-IT"/>
          </a:p>
        </c:txPr>
        <c:crossAx val="962377408"/>
        <c:crosses val="autoZero"/>
        <c:auto val="1"/>
        <c:lblAlgn val="ctr"/>
        <c:lblOffset val="100"/>
        <c:noMultiLvlLbl val="0"/>
      </c:catAx>
      <c:valAx>
        <c:axId val="962377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59100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Rubik" pitchFamily="2" charset="-79"/>
              <a:ea typeface="+mn-ea"/>
              <a:cs typeface="Rubik" pitchFamily="2" charset="-79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png>
</file>

<file path=ppt/media/image11.jpeg>
</file>

<file path=ppt/media/image11.png>
</file>

<file path=ppt/media/image12.png>
</file>

<file path=ppt/media/image13.jpg>
</file>

<file path=ppt/media/image13.png>
</file>

<file path=ppt/media/image14.jpg>
</file>

<file path=ppt/media/image18.jpeg>
</file>

<file path=ppt/media/image19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png>
</file>

<file path=ppt/media/image6.tif>
</file>

<file path=ppt/media/image7.jpe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C85F60-0429-014B-94F4-5F04CDE84950}" type="datetimeFigureOut">
              <a:rPr lang="it-IT" smtClean="0"/>
              <a:t>08/07/2024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57F3DC-54A1-8348-9B9C-E6CA6C4BBF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9610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7F3DC-54A1-8348-9B9C-E6CA6C4BBF26}" type="slidenum">
              <a:rPr lang="it-IT" smtClean="0"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473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9B9958FE-5604-404E-8CFA-78FDCCB37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B06AE38A-F37A-7D46-A340-4C7B145E38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788187"/>
            <a:ext cx="10650644" cy="68902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2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presentazione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41688C62-C93C-464D-BED6-6C144521EA90}"/>
              </a:ext>
            </a:extLst>
          </p:cNvPr>
          <p:cNvSpPr txBox="1">
            <a:spLocks/>
          </p:cNvSpPr>
          <p:nvPr userDrawn="1"/>
        </p:nvSpPr>
        <p:spPr>
          <a:xfrm>
            <a:off x="775762" y="1643251"/>
            <a:ext cx="10650644" cy="58507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1" i="0" kern="1200">
                <a:solidFill>
                  <a:schemeClr val="tx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r>
              <a:rPr lang="it-IT" sz="1800" b="0" dirty="0"/>
              <a:t>Sottotitolo della presentazione.</a:t>
            </a:r>
          </a:p>
          <a:p>
            <a:r>
              <a:rPr lang="it-IT" sz="1800" b="0" dirty="0" err="1"/>
              <a:t>Lorem</a:t>
            </a:r>
            <a:r>
              <a:rPr lang="it-IT" sz="1800" b="0" dirty="0"/>
              <a:t> </a:t>
            </a:r>
            <a:r>
              <a:rPr lang="it-IT" sz="1800" b="0" dirty="0" err="1"/>
              <a:t>ipsum</a:t>
            </a:r>
            <a:r>
              <a:rPr lang="it-IT" sz="1800" b="0" dirty="0"/>
              <a:t> </a:t>
            </a:r>
            <a:r>
              <a:rPr lang="it-IT" sz="1800" b="0" dirty="0" err="1"/>
              <a:t>dolor</a:t>
            </a:r>
            <a:r>
              <a:rPr lang="it-IT" sz="1800" b="0" dirty="0"/>
              <a:t> </a:t>
            </a:r>
            <a:r>
              <a:rPr lang="it-IT" sz="1800" b="0" dirty="0" err="1"/>
              <a:t>sit</a:t>
            </a:r>
            <a:r>
              <a:rPr lang="it-IT" sz="1800" b="0" dirty="0"/>
              <a:t> </a:t>
            </a:r>
            <a:r>
              <a:rPr lang="it-IT" sz="1800" b="0" dirty="0" err="1"/>
              <a:t>amet</a:t>
            </a:r>
            <a:r>
              <a:rPr lang="it-IT" sz="1800" b="0" dirty="0"/>
              <a:t>…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A080716-9AA8-C84B-97DE-2498E9EFC826}"/>
              </a:ext>
            </a:extLst>
          </p:cNvPr>
          <p:cNvSpPr txBox="1"/>
          <p:nvPr userDrawn="1"/>
        </p:nvSpPr>
        <p:spPr>
          <a:xfrm>
            <a:off x="774828" y="2642616"/>
            <a:ext cx="51870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1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2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adipiscing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elit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aliquam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3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1FDA0B6-93C1-F54D-8149-EE4337D572CD}"/>
              </a:ext>
            </a:extLst>
          </p:cNvPr>
          <p:cNvSpPr txBox="1"/>
          <p:nvPr userDrawn="1"/>
        </p:nvSpPr>
        <p:spPr>
          <a:xfrm>
            <a:off x="6180888" y="2642616"/>
            <a:ext cx="51870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4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5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adpiscing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elit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aliquam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A7CA3FF-1A1E-FD47-86A1-810C49CFD445}"/>
              </a:ext>
            </a:extLst>
          </p:cNvPr>
          <p:cNvSpPr txBox="1"/>
          <p:nvPr userDrawn="1"/>
        </p:nvSpPr>
        <p:spPr>
          <a:xfrm>
            <a:off x="774828" y="490985"/>
            <a:ext cx="850392" cy="203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0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37321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Elenco punt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A4EC7AE-9250-B946-9EB8-BC4322503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9217" y="2203323"/>
            <a:ext cx="10642961" cy="358606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="1">
                <a:latin typeface="Rubik" pitchFamily="2" charset="-79"/>
                <a:cs typeface="Rubik" pitchFamily="2" charset="-79"/>
              </a:defRPr>
            </a:lvl1pPr>
            <a:lvl2pPr>
              <a:defRPr sz="1600">
                <a:latin typeface="Rubik" pitchFamily="2" charset="-79"/>
                <a:cs typeface="Rubik" pitchFamily="2" charset="-79"/>
              </a:defRPr>
            </a:lvl2pPr>
            <a:lvl3pPr>
              <a:defRPr sz="1200">
                <a:latin typeface="Rubik" pitchFamily="2" charset="-79"/>
                <a:cs typeface="Rubik" pitchFamily="2" charset="-79"/>
              </a:defRPr>
            </a:lvl3pPr>
            <a:lvl4pPr>
              <a:defRPr sz="2000">
                <a:latin typeface="Rubik" pitchFamily="2" charset="-79"/>
                <a:cs typeface="Rubik" pitchFamily="2" charset="-79"/>
              </a:defRPr>
            </a:lvl4pPr>
            <a:lvl5pPr>
              <a:defRPr sz="2000">
                <a:latin typeface="Rubik" pitchFamily="2" charset="-79"/>
                <a:cs typeface="Rubik" pitchFamily="2" charset="-79"/>
              </a:defRPr>
            </a:lvl5pPr>
          </a:lstStyle>
          <a:p>
            <a:pPr lvl="0"/>
            <a:r>
              <a:rPr lang="en-US" noProof="0" dirty="0" err="1"/>
              <a:t>Modifica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E82551A4-41A1-BF49-B600-3990D26A00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en-US" noProof="0" dirty="0" err="1"/>
              <a:t>Titolo</a:t>
            </a:r>
            <a:r>
              <a:rPr lang="en-US" noProof="0" dirty="0"/>
              <a:t> </a:t>
            </a:r>
            <a:r>
              <a:rPr lang="en-US" noProof="0" dirty="0" err="1"/>
              <a:t>della</a:t>
            </a:r>
            <a:r>
              <a:rPr lang="en-US" noProof="0" dirty="0"/>
              <a:t> slide</a:t>
            </a:r>
            <a:br>
              <a:rPr lang="en-US" noProof="0" dirty="0"/>
            </a:br>
            <a:r>
              <a:rPr lang="en-US" noProof="0" dirty="0" err="1"/>
              <a:t>fino</a:t>
            </a:r>
            <a:r>
              <a:rPr lang="en-US" noProof="0" dirty="0"/>
              <a:t> a 2 </a:t>
            </a:r>
            <a:r>
              <a:rPr lang="en-US" noProof="0" dirty="0" err="1"/>
              <a:t>righe</a:t>
            </a:r>
            <a:endParaRPr lang="en-US" noProof="0" dirty="0"/>
          </a:p>
        </p:txBody>
      </p:sp>
      <p:sp>
        <p:nvSpPr>
          <p:cNvPr id="14" name="Segnaposto numero diapositiva 5">
            <a:extLst>
              <a:ext uri="{FF2B5EF4-FFF2-40B4-BE49-F238E27FC236}">
                <a16:creationId xmlns:a16="http://schemas.microsoft.com/office/drawing/2014/main" id="{99F6BAC3-2ABC-DA49-BC1C-62E7E1405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15132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nco punt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3">
            <a:extLst>
              <a:ext uri="{FF2B5EF4-FFF2-40B4-BE49-F238E27FC236}">
                <a16:creationId xmlns:a16="http://schemas.microsoft.com/office/drawing/2014/main" id="{921C8003-4F0C-B94F-9FE8-A28BFA9EA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9217" y="569535"/>
            <a:ext cx="10642961" cy="5219850"/>
          </a:xfrm>
          <a:prstGeom prst="rect">
            <a:avLst/>
          </a:prstGeom>
        </p:spPr>
        <p:txBody>
          <a:bodyPr numCol="2" spcCol="360000">
            <a:normAutofit/>
          </a:bodyPr>
          <a:lstStyle>
            <a:lvl1pPr>
              <a:defRPr sz="1800" b="1">
                <a:latin typeface="Rubik" pitchFamily="2" charset="-79"/>
                <a:cs typeface="Rubik" pitchFamily="2" charset="-79"/>
              </a:defRPr>
            </a:lvl1pPr>
            <a:lvl2pPr>
              <a:defRPr sz="1600">
                <a:latin typeface="Rubik" pitchFamily="2" charset="-79"/>
                <a:cs typeface="Rubik" pitchFamily="2" charset="-79"/>
              </a:defRPr>
            </a:lvl2pPr>
            <a:lvl3pPr>
              <a:defRPr sz="1200">
                <a:latin typeface="Rubik" pitchFamily="2" charset="-79"/>
                <a:cs typeface="Rubik" pitchFamily="2" charset="-79"/>
              </a:defRPr>
            </a:lvl3pPr>
            <a:lvl4pPr>
              <a:defRPr sz="2000">
                <a:latin typeface="Rubik" pitchFamily="2" charset="-79"/>
                <a:cs typeface="Rubik" pitchFamily="2" charset="-79"/>
              </a:defRPr>
            </a:lvl4pPr>
            <a:lvl5pPr>
              <a:defRPr sz="2000">
                <a:latin typeface="Rubik" pitchFamily="2" charset="-79"/>
                <a:cs typeface="Rubik" pitchFamily="2" charset="-79"/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2"/>
            <a:endParaRPr lang="it-IT" dirty="0"/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</p:txBody>
      </p:sp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142B3ECC-045E-3D45-81BD-DC9945DD3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4816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 + Elenco punt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F8847FC-3607-104A-BDD8-73CA4C4B90A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569535"/>
            <a:ext cx="5167136" cy="52198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D063E752-FC99-A249-BB88-73C9E4E34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Segnaposto contenuto 3">
            <a:extLst>
              <a:ext uri="{FF2B5EF4-FFF2-40B4-BE49-F238E27FC236}">
                <a16:creationId xmlns:a16="http://schemas.microsoft.com/office/drawing/2014/main" id="{143B471E-7CEB-024E-9D9E-A69E81E86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569535"/>
            <a:ext cx="5239978" cy="5219850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>
              <a:defRPr sz="1800" b="1">
                <a:latin typeface="Rubik" pitchFamily="2" charset="-79"/>
                <a:cs typeface="Rubik" pitchFamily="2" charset="-79"/>
              </a:defRPr>
            </a:lvl1pPr>
            <a:lvl2pPr>
              <a:defRPr sz="1600">
                <a:latin typeface="Rubik" pitchFamily="2" charset="-79"/>
                <a:cs typeface="Rubik" pitchFamily="2" charset="-79"/>
              </a:defRPr>
            </a:lvl2pPr>
            <a:lvl3pPr>
              <a:defRPr sz="1200">
                <a:latin typeface="Rubik" pitchFamily="2" charset="-79"/>
                <a:cs typeface="Rubik" pitchFamily="2" charset="-79"/>
              </a:defRPr>
            </a:lvl3pPr>
            <a:lvl4pPr>
              <a:defRPr sz="2000">
                <a:latin typeface="Rubik" pitchFamily="2" charset="-79"/>
                <a:cs typeface="Rubik" pitchFamily="2" charset="-79"/>
              </a:defRPr>
            </a:lvl4pPr>
            <a:lvl5pPr>
              <a:defRPr sz="2000">
                <a:latin typeface="Rubik" pitchFamily="2" charset="-79"/>
                <a:cs typeface="Rubik" pitchFamily="2" charset="-79"/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</a:t>
            </a:r>
            <a:r>
              <a:rPr lang="it-IT" dirty="0" err="1"/>
              <a:t>livelloTerzo</a:t>
            </a:r>
            <a:r>
              <a:rPr lang="it-IT" dirty="0"/>
              <a:t> livello</a:t>
            </a:r>
          </a:p>
          <a:p>
            <a:pPr lvl="2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612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8715B9ED-2EE3-C04A-B74D-B54C61872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1271985D-3113-DC47-839E-4C2FB070AD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EFE370B8-594B-3B4C-A499-384818115BA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201713"/>
            <a:ext cx="2923499" cy="3587672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</a:t>
            </a:r>
          </a:p>
        </p:txBody>
      </p:sp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id="{FDD4A0A1-E21E-3748-A3F4-E3C231CFA12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62865821"/>
              </p:ext>
            </p:extLst>
          </p:nvPr>
        </p:nvGraphicFramePr>
        <p:xfrm>
          <a:off x="4023360" y="2201713"/>
          <a:ext cx="7384758" cy="35876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3406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398942C3-1CBC-AA4C-8933-1F5FDC15F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1E956E04-B809-624D-9D17-D1FF1D3F85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521985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0" i="1">
                <a:solidFill>
                  <a:srgbClr val="4E5960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it-IT" dirty="0"/>
              <a:t>–</a:t>
            </a:r>
            <a:br>
              <a:rPr lang="it-IT" dirty="0"/>
            </a:br>
            <a:r>
              <a:rPr lang="it-IT" dirty="0"/>
              <a:t>Il tempo non è affatto ciò che sembra.</a:t>
            </a:r>
            <a:br>
              <a:rPr lang="it-IT" dirty="0"/>
            </a:br>
            <a:r>
              <a:rPr lang="it-IT" dirty="0"/>
              <a:t>Non scorre in una sola direzione, e il futuro esiste</a:t>
            </a:r>
            <a:br>
              <a:rPr lang="it-IT" dirty="0"/>
            </a:br>
            <a:r>
              <a:rPr lang="it-IT" dirty="0"/>
              <a:t>contemporaneamente al passato.</a:t>
            </a:r>
            <a:br>
              <a:rPr lang="it-IT" dirty="0"/>
            </a:b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043842B-2248-F944-A056-15A4360C82CA}"/>
              </a:ext>
            </a:extLst>
          </p:cNvPr>
          <p:cNvSpPr txBox="1"/>
          <p:nvPr userDrawn="1"/>
        </p:nvSpPr>
        <p:spPr>
          <a:xfrm>
            <a:off x="774828" y="3010183"/>
            <a:ext cx="3438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Albert Einstein</a:t>
            </a:r>
          </a:p>
        </p:txBody>
      </p:sp>
    </p:spTree>
    <p:extLst>
      <p:ext uri="{BB962C8B-B14F-4D97-AF65-F5344CB8AC3E}">
        <p14:creationId xmlns:p14="http://schemas.microsoft.com/office/powerpoint/2010/main" val="3878809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C16B92E1-8C3F-0840-8110-36AB64225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16504F75-7A1C-1342-AF46-9CCA255A9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521985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800" b="0" i="1">
                <a:solidFill>
                  <a:srgbClr val="4E5960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it-IT" dirty="0"/>
              <a:t>–</a:t>
            </a:r>
            <a:br>
              <a:rPr lang="it-IT" dirty="0"/>
            </a:br>
            <a:r>
              <a:rPr lang="it-IT" dirty="0"/>
              <a:t>Il genio altro non è che la capacità di osservare la realtà da prospettive non ordinarie. Mentre una persona intelligente, quando riesce a trovare un ago in un pagliaio, si ferma soddisfatta, il genio continua a cercare per trovarne un secondo, un terzo ed eventualmente un quarto.</a:t>
            </a:r>
            <a:br>
              <a:rPr lang="it-IT" dirty="0"/>
            </a:br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7A67D7F-D570-4D41-BB68-1FFD3B3FA1B7}"/>
              </a:ext>
            </a:extLst>
          </p:cNvPr>
          <p:cNvSpPr txBox="1"/>
          <p:nvPr userDrawn="1"/>
        </p:nvSpPr>
        <p:spPr>
          <a:xfrm>
            <a:off x="774828" y="3695983"/>
            <a:ext cx="3438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Albert Einstein</a:t>
            </a:r>
          </a:p>
        </p:txBody>
      </p:sp>
    </p:spTree>
    <p:extLst>
      <p:ext uri="{BB962C8B-B14F-4D97-AF65-F5344CB8AC3E}">
        <p14:creationId xmlns:p14="http://schemas.microsoft.com/office/powerpoint/2010/main" val="424703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AB53C4FE-52FE-3449-8EAF-469CF991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96089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ertina Istituzion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04993240-CF35-FA47-847F-DA2811B363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1650"/>
          </a:xfrm>
          <a:prstGeom prst="rect">
            <a:avLst/>
          </a:prstGeom>
        </p:spPr>
      </p:pic>
      <p:sp>
        <p:nvSpPr>
          <p:cNvPr id="5" name="Titolo 1">
            <a:extLst>
              <a:ext uri="{FF2B5EF4-FFF2-40B4-BE49-F238E27FC236}">
                <a16:creationId xmlns:a16="http://schemas.microsoft.com/office/drawing/2014/main" id="{80B721A2-8B07-D445-BB00-FB076E5B49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6" y="2590030"/>
            <a:ext cx="6784921" cy="100340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3500" b="1" i="0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presentazione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</p:spTree>
    <p:extLst>
      <p:ext uri="{BB962C8B-B14F-4D97-AF65-F5344CB8AC3E}">
        <p14:creationId xmlns:p14="http://schemas.microsoft.com/office/powerpoint/2010/main" val="13940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sto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67467B-D67A-E942-A1A0-204F358031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897087-8B22-1A48-99C5-5F9BFE8DE7C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201713"/>
            <a:ext cx="10650645" cy="3587672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  <a:p>
            <a:pPr lvl="0"/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. </a:t>
            </a:r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pulvinar </a:t>
            </a:r>
            <a:r>
              <a:rPr lang="it-IT" dirty="0" err="1"/>
              <a:t>arcu</a:t>
            </a:r>
            <a:r>
              <a:rPr lang="it-IT" dirty="0"/>
              <a:t>, in </a:t>
            </a:r>
            <a:r>
              <a:rPr lang="it-IT" dirty="0" err="1"/>
              <a:t>auctor</a:t>
            </a:r>
            <a:r>
              <a:rPr lang="it-IT" dirty="0"/>
              <a:t> </a:t>
            </a:r>
            <a:r>
              <a:rPr lang="it-IT" dirty="0" err="1"/>
              <a:t>lectus</a:t>
            </a:r>
            <a:r>
              <a:rPr lang="it-IT" dirty="0"/>
              <a:t>. In non </a:t>
            </a:r>
            <a:r>
              <a:rPr lang="it-IT" dirty="0" err="1"/>
              <a:t>risus</a:t>
            </a:r>
            <a:r>
              <a:rPr lang="it-IT" dirty="0"/>
              <a:t> </a:t>
            </a:r>
            <a:r>
              <a:rPr lang="it-IT" dirty="0" err="1"/>
              <a:t>elementum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cursus </a:t>
            </a:r>
            <a:r>
              <a:rPr lang="it-IT" dirty="0" err="1"/>
              <a:t>laoreet</a:t>
            </a:r>
            <a:r>
              <a:rPr lang="it-IT" dirty="0"/>
              <a:t> eros,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. “</a:t>
            </a:r>
            <a:r>
              <a:rPr lang="it-IT" dirty="0" err="1"/>
              <a:t>Nullam</a:t>
            </a:r>
            <a:r>
              <a:rPr lang="it-IT" dirty="0"/>
              <a:t> non </a:t>
            </a:r>
            <a:r>
              <a:rPr lang="it-IT" dirty="0" err="1"/>
              <a:t>nisl</a:t>
            </a:r>
            <a:r>
              <a:rPr lang="it-IT" dirty="0"/>
              <a:t>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feugiat</a:t>
            </a:r>
            <a:r>
              <a:rPr lang="it-IT" dirty="0"/>
              <a:t> gravida </a:t>
            </a:r>
            <a:r>
              <a:rPr lang="it-IT" dirty="0" err="1"/>
              <a:t>eu</a:t>
            </a:r>
            <a:r>
              <a:rPr lang="it-IT" dirty="0"/>
              <a:t> ut est”. </a:t>
            </a:r>
            <a:r>
              <a:rPr lang="it-IT" dirty="0" err="1"/>
              <a:t>Curabitur</a:t>
            </a:r>
            <a:r>
              <a:rPr lang="it-IT" dirty="0"/>
              <a:t> </a:t>
            </a:r>
            <a:r>
              <a:rPr lang="it-IT" dirty="0" err="1"/>
              <a:t>fermentum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sapien</a:t>
            </a:r>
            <a:r>
              <a:rPr lang="it-IT" dirty="0"/>
              <a:t> </a:t>
            </a:r>
            <a:r>
              <a:rPr lang="it-IT" dirty="0" err="1"/>
              <a:t>finibus</a:t>
            </a:r>
            <a:r>
              <a:rPr lang="it-IT" dirty="0"/>
              <a:t>,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vulputate</a:t>
            </a:r>
            <a:r>
              <a:rPr lang="it-IT" dirty="0"/>
              <a:t> ex </a:t>
            </a:r>
            <a:r>
              <a:rPr lang="it-IT" dirty="0" err="1"/>
              <a:t>dignissim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</a:t>
            </a:r>
            <a:r>
              <a:rPr lang="it-IT" dirty="0" err="1"/>
              <a:t>maximus</a:t>
            </a:r>
            <a:r>
              <a:rPr lang="it-IT" dirty="0"/>
              <a:t> </a:t>
            </a:r>
            <a:r>
              <a:rPr lang="it-IT" dirty="0" err="1"/>
              <a:t>diam</a:t>
            </a:r>
            <a:r>
              <a:rPr lang="it-IT" dirty="0"/>
              <a:t> </a:t>
            </a:r>
            <a:r>
              <a:rPr lang="it-IT" dirty="0" err="1"/>
              <a:t>nec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mollis</a:t>
            </a:r>
            <a:r>
              <a:rPr lang="it-IT" dirty="0"/>
              <a:t>. </a:t>
            </a:r>
            <a:r>
              <a:rPr lang="it-IT" dirty="0" err="1"/>
              <a:t>Mauris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et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 </a:t>
            </a:r>
            <a:r>
              <a:rPr lang="it-IT" dirty="0" err="1"/>
              <a:t>luctus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molestie orci </a:t>
            </a:r>
            <a:r>
              <a:rPr lang="it-IT" dirty="0" err="1"/>
              <a:t>metus</a:t>
            </a:r>
            <a:r>
              <a:rPr lang="it-IT" dirty="0"/>
              <a:t>, et </a:t>
            </a:r>
            <a:r>
              <a:rPr lang="it-IT" dirty="0" err="1"/>
              <a:t>eleifend</a:t>
            </a:r>
            <a:r>
              <a:rPr lang="it-IT" dirty="0"/>
              <a:t> </a:t>
            </a:r>
            <a:r>
              <a:rPr lang="it-IT" dirty="0" err="1"/>
              <a:t>enim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</a:t>
            </a:r>
            <a:r>
              <a:rPr lang="it-IT" dirty="0" err="1"/>
              <a:t>ac</a:t>
            </a:r>
            <a:r>
              <a:rPr lang="it-IT" dirty="0"/>
              <a:t> </a:t>
            </a:r>
            <a:r>
              <a:rPr lang="it-IT" dirty="0" err="1"/>
              <a:t>malesuada</a:t>
            </a:r>
            <a:r>
              <a:rPr lang="it-IT" dirty="0"/>
              <a:t> </a:t>
            </a:r>
            <a:r>
              <a:rPr lang="it-IT" dirty="0" err="1"/>
              <a:t>risus</a:t>
            </a:r>
            <a:r>
              <a:rPr lang="it-IT" dirty="0"/>
              <a:t>. </a:t>
            </a:r>
            <a:r>
              <a:rPr lang="it-IT" dirty="0" err="1"/>
              <a:t>Aliquam</a:t>
            </a:r>
            <a:r>
              <a:rPr lang="it-IT" dirty="0"/>
              <a:t> </a:t>
            </a:r>
            <a:r>
              <a:rPr lang="it-IT" dirty="0" err="1"/>
              <a:t>erat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a urna </a:t>
            </a:r>
            <a:r>
              <a:rPr lang="it-IT" dirty="0" err="1"/>
              <a:t>erat</a:t>
            </a:r>
            <a:r>
              <a:rPr lang="it-IT" dirty="0"/>
              <a:t>.</a:t>
            </a:r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0DFF7B08-7113-1145-B6E7-0F4D8BB96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84598" y="6408740"/>
            <a:ext cx="926122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numero diapositiva 5">
            <a:extLst>
              <a:ext uri="{FF2B5EF4-FFF2-40B4-BE49-F238E27FC236}">
                <a16:creationId xmlns:a16="http://schemas.microsoft.com/office/drawing/2014/main" id="{0DFF7B08-7113-1145-B6E7-0F4D8BB9659B}"/>
              </a:ext>
            </a:extLst>
          </p:cNvPr>
          <p:cNvSpPr txBox="1">
            <a:spLocks/>
          </p:cNvSpPr>
          <p:nvPr userDrawn="1"/>
        </p:nvSpPr>
        <p:spPr>
          <a:xfrm>
            <a:off x="11390842" y="6410425"/>
            <a:ext cx="719878" cy="3651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1000" b="0" i="0" kern="1200">
                <a:solidFill>
                  <a:srgbClr val="426EB0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/21</a:t>
            </a:r>
          </a:p>
        </p:txBody>
      </p:sp>
    </p:spTree>
    <p:extLst>
      <p:ext uri="{BB962C8B-B14F-4D97-AF65-F5344CB8AC3E}">
        <p14:creationId xmlns:p14="http://schemas.microsoft.com/office/powerpoint/2010/main" val="3133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Testo + Immagin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>
            <a:extLst>
              <a:ext uri="{FF2B5EF4-FFF2-40B4-BE49-F238E27FC236}">
                <a16:creationId xmlns:a16="http://schemas.microsoft.com/office/drawing/2014/main" id="{414B5D59-1901-B345-8133-5967BE78B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6C9EFE9-1ADE-434E-A1F4-D291CE6FCD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2201713"/>
            <a:ext cx="5167136" cy="35876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5E96A3BF-2EA0-1A46-8A84-93BD1F1D4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93CCD687-C11E-474E-B310-639EB2729F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403" t="26711" r="470" b="10457"/>
          <a:stretch/>
        </p:blipFill>
        <p:spPr>
          <a:xfrm>
            <a:off x="6250328" y="569535"/>
            <a:ext cx="5157789" cy="521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8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Testo + Immagine full hig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E8E7D984-C09A-DF4C-B2B1-6635689821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DF703EF7-18B7-B447-AC6E-5E04F39360F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2201713"/>
            <a:ext cx="5167136" cy="35876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A668B07-A5CD-FA42-AE56-70F0741C63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631" t="23225" b="4160"/>
          <a:stretch/>
        </p:blipFill>
        <p:spPr>
          <a:xfrm>
            <a:off x="6250328" y="0"/>
            <a:ext cx="5941672" cy="6858000"/>
          </a:xfrm>
          <a:prstGeom prst="rect">
            <a:avLst/>
          </a:prstGeom>
        </p:spPr>
      </p:pic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44982AC9-1DF1-F74D-8B61-0A7A0ECDA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8927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 + Immagine full hig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EEAFADF3-7260-4D41-B2D4-88141C4ED8E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569535"/>
            <a:ext cx="5167136" cy="52198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</a:t>
            </a:r>
            <a:br>
              <a:rPr lang="it-IT" dirty="0"/>
            </a:br>
            <a:br>
              <a:rPr lang="it-IT" dirty="0"/>
            </a:br>
            <a:r>
              <a:rPr lang="it-IT" dirty="0"/>
              <a:t>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br>
              <a:rPr lang="it-IT" dirty="0"/>
            </a:br>
            <a:br>
              <a:rPr lang="it-IT" dirty="0"/>
            </a:b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CC7E048-18AF-434D-A319-39D03F76D0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631" t="23225" b="4160"/>
          <a:stretch/>
        </p:blipFill>
        <p:spPr>
          <a:xfrm>
            <a:off x="6250328" y="0"/>
            <a:ext cx="5941672" cy="6858000"/>
          </a:xfrm>
          <a:prstGeom prst="rect">
            <a:avLst/>
          </a:prstGeom>
        </p:spPr>
      </p:pic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2AD359ED-7F3F-8F4F-A2CE-FD3865C9C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2564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Immagin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6CFC60FA-0B43-8E43-A981-879F8668EB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6869" t="1545" r="12877" b="1667"/>
          <a:stretch/>
        </p:blipFill>
        <p:spPr>
          <a:xfrm rot="5400000">
            <a:off x="3518741" y="-2174378"/>
            <a:ext cx="5145465" cy="10633292"/>
          </a:xfrm>
          <a:prstGeom prst="rect">
            <a:avLst/>
          </a:prstGeom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2DBD91D1-D38D-7149-BCF4-9559A14658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24A6E12A-B63B-9042-9470-5572B3CA1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7505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è Immagine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9E77396F-F048-2447-881E-ACA8AE4AA2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6210" t="888" r="164"/>
          <a:stretch/>
        </p:blipFill>
        <p:spPr>
          <a:xfrm rot="5400000">
            <a:off x="2667001" y="-2680446"/>
            <a:ext cx="6857998" cy="121920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E803E63-08DB-364E-B1C5-9934F9514D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096000"/>
            <a:ext cx="12192000" cy="762000"/>
          </a:xfrm>
          <a:prstGeom prst="rect">
            <a:avLst/>
          </a:prstGeom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F6754049-5E38-6940-91FA-2B4188B0CD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95EF4794-7DFC-6A42-BE46-6EEA1BCE1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F7DEE094-03A5-7F49-B416-8E2A39117F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74828" y="-7915"/>
            <a:ext cx="2557652" cy="12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70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Testo 2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F298496F-A2A1-224A-9FAD-B5923D503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49277408-D2E6-4B4E-B7D4-F70D1960A1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3A2EB66D-1A6D-1247-9307-A8FB9B30E58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201713"/>
            <a:ext cx="10650645" cy="3587672"/>
          </a:xfrm>
          <a:prstGeom prst="rect">
            <a:avLst/>
          </a:prstGeom>
        </p:spPr>
        <p:txBody>
          <a:bodyPr numCol="2" spcCol="360000"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  <a:p>
            <a:pPr lvl="0"/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. </a:t>
            </a:r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pulvinar </a:t>
            </a:r>
            <a:r>
              <a:rPr lang="it-IT" dirty="0" err="1"/>
              <a:t>arcu</a:t>
            </a:r>
            <a:r>
              <a:rPr lang="it-IT" dirty="0"/>
              <a:t>, in </a:t>
            </a:r>
            <a:r>
              <a:rPr lang="it-IT" dirty="0" err="1"/>
              <a:t>auctor</a:t>
            </a:r>
            <a:r>
              <a:rPr lang="it-IT" dirty="0"/>
              <a:t> </a:t>
            </a:r>
            <a:r>
              <a:rPr lang="it-IT" dirty="0" err="1"/>
              <a:t>lectus</a:t>
            </a:r>
            <a:r>
              <a:rPr lang="it-IT" dirty="0"/>
              <a:t>. In non </a:t>
            </a:r>
            <a:r>
              <a:rPr lang="it-IT" dirty="0" err="1"/>
              <a:t>risus</a:t>
            </a:r>
            <a:r>
              <a:rPr lang="it-IT" dirty="0"/>
              <a:t> </a:t>
            </a:r>
            <a:r>
              <a:rPr lang="it-IT" dirty="0" err="1"/>
              <a:t>elementum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cursus </a:t>
            </a:r>
            <a:r>
              <a:rPr lang="it-IT" dirty="0" err="1"/>
              <a:t>laoreet</a:t>
            </a:r>
            <a:r>
              <a:rPr lang="it-IT" dirty="0"/>
              <a:t> eros,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. “</a:t>
            </a:r>
            <a:r>
              <a:rPr lang="it-IT" dirty="0" err="1"/>
              <a:t>Nullam</a:t>
            </a:r>
            <a:r>
              <a:rPr lang="it-IT" dirty="0"/>
              <a:t> non </a:t>
            </a:r>
            <a:r>
              <a:rPr lang="it-IT" dirty="0" err="1"/>
              <a:t>nisl</a:t>
            </a:r>
            <a:r>
              <a:rPr lang="it-IT" dirty="0"/>
              <a:t>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feugiat</a:t>
            </a:r>
            <a:r>
              <a:rPr lang="it-IT" dirty="0"/>
              <a:t> gravida </a:t>
            </a:r>
            <a:r>
              <a:rPr lang="it-IT" dirty="0" err="1"/>
              <a:t>eu</a:t>
            </a:r>
            <a:r>
              <a:rPr lang="it-IT" dirty="0"/>
              <a:t> ut est”. </a:t>
            </a:r>
            <a:r>
              <a:rPr lang="it-IT" dirty="0" err="1"/>
              <a:t>Curabitur</a:t>
            </a:r>
            <a:r>
              <a:rPr lang="it-IT" dirty="0"/>
              <a:t> </a:t>
            </a:r>
            <a:r>
              <a:rPr lang="it-IT" dirty="0" err="1"/>
              <a:t>fermentum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sapien</a:t>
            </a:r>
            <a:r>
              <a:rPr lang="it-IT" dirty="0"/>
              <a:t> </a:t>
            </a:r>
            <a:r>
              <a:rPr lang="it-IT" dirty="0" err="1"/>
              <a:t>finibus</a:t>
            </a:r>
            <a:r>
              <a:rPr lang="it-IT" dirty="0"/>
              <a:t>,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vulputate</a:t>
            </a:r>
            <a:r>
              <a:rPr lang="it-IT" dirty="0"/>
              <a:t> ex </a:t>
            </a:r>
            <a:r>
              <a:rPr lang="it-IT" dirty="0" err="1"/>
              <a:t>dignissim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</a:t>
            </a:r>
            <a:r>
              <a:rPr lang="it-IT" dirty="0" err="1"/>
              <a:t>maximus</a:t>
            </a:r>
            <a:r>
              <a:rPr lang="it-IT" dirty="0"/>
              <a:t> </a:t>
            </a:r>
            <a:r>
              <a:rPr lang="it-IT" dirty="0" err="1"/>
              <a:t>diam</a:t>
            </a:r>
            <a:r>
              <a:rPr lang="it-IT" dirty="0"/>
              <a:t> </a:t>
            </a:r>
            <a:r>
              <a:rPr lang="it-IT" dirty="0" err="1"/>
              <a:t>nec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mollis</a:t>
            </a:r>
            <a:r>
              <a:rPr lang="it-IT" dirty="0"/>
              <a:t>. </a:t>
            </a:r>
            <a:r>
              <a:rPr lang="it-IT" dirty="0" err="1"/>
              <a:t>Mauris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et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 </a:t>
            </a:r>
            <a:r>
              <a:rPr lang="it-IT" dirty="0" err="1"/>
              <a:t>luctus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molestie orci </a:t>
            </a:r>
            <a:r>
              <a:rPr lang="it-IT" dirty="0" err="1"/>
              <a:t>metus</a:t>
            </a:r>
            <a:r>
              <a:rPr lang="it-IT" dirty="0"/>
              <a:t>, et </a:t>
            </a:r>
            <a:r>
              <a:rPr lang="it-IT" dirty="0" err="1"/>
              <a:t>eleifend</a:t>
            </a:r>
            <a:r>
              <a:rPr lang="it-IT" dirty="0"/>
              <a:t> </a:t>
            </a:r>
            <a:r>
              <a:rPr lang="it-IT" dirty="0" err="1"/>
              <a:t>enim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</a:t>
            </a:r>
            <a:r>
              <a:rPr lang="it-IT" dirty="0" err="1"/>
              <a:t>ac</a:t>
            </a:r>
            <a:r>
              <a:rPr lang="it-IT" dirty="0"/>
              <a:t> </a:t>
            </a:r>
            <a:r>
              <a:rPr lang="it-IT" dirty="0" err="1"/>
              <a:t>malesuada</a:t>
            </a:r>
            <a:r>
              <a:rPr lang="it-IT" dirty="0"/>
              <a:t> </a:t>
            </a:r>
            <a:r>
              <a:rPr lang="it-IT" dirty="0" err="1"/>
              <a:t>risus</a:t>
            </a:r>
            <a:r>
              <a:rPr lang="it-IT" dirty="0"/>
              <a:t>. </a:t>
            </a:r>
            <a:r>
              <a:rPr lang="it-IT" dirty="0" err="1"/>
              <a:t>Aliquam</a:t>
            </a:r>
            <a:r>
              <a:rPr lang="it-IT" dirty="0"/>
              <a:t> </a:t>
            </a:r>
            <a:r>
              <a:rPr lang="it-IT" dirty="0" err="1"/>
              <a:t>erat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a urna </a:t>
            </a:r>
            <a:r>
              <a:rPr lang="it-IT" dirty="0" err="1"/>
              <a:t>erat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0616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Paragraf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5">
            <a:extLst>
              <a:ext uri="{FF2B5EF4-FFF2-40B4-BE49-F238E27FC236}">
                <a16:creationId xmlns:a16="http://schemas.microsoft.com/office/drawing/2014/main" id="{8086CEB9-9569-DB40-AA0F-7123645B1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593FF4A5-61E0-B842-810D-44A72AB5E5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C36FAC4A-8B62-7B46-BDBF-08DA3A65DF3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697479"/>
            <a:ext cx="10650645" cy="3091905"/>
          </a:xfrm>
          <a:prstGeom prst="rect">
            <a:avLst/>
          </a:prstGeom>
        </p:spPr>
        <p:txBody>
          <a:bodyPr numCol="2" spcCol="360000"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  <a:p>
            <a:pPr lvl="0"/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. </a:t>
            </a:r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pulvinar </a:t>
            </a:r>
            <a:r>
              <a:rPr lang="it-IT" dirty="0" err="1"/>
              <a:t>arcu</a:t>
            </a:r>
            <a:r>
              <a:rPr lang="it-IT" dirty="0"/>
              <a:t>, in </a:t>
            </a:r>
            <a:r>
              <a:rPr lang="it-IT" dirty="0" err="1"/>
              <a:t>auctor</a:t>
            </a:r>
            <a:r>
              <a:rPr lang="it-IT" dirty="0"/>
              <a:t> </a:t>
            </a:r>
            <a:r>
              <a:rPr lang="it-IT" dirty="0" err="1"/>
              <a:t>lectus</a:t>
            </a:r>
            <a:r>
              <a:rPr lang="it-IT" dirty="0"/>
              <a:t>. In non </a:t>
            </a:r>
            <a:r>
              <a:rPr lang="it-IT" dirty="0" err="1"/>
              <a:t>risus</a:t>
            </a:r>
            <a:r>
              <a:rPr lang="it-IT" dirty="0"/>
              <a:t> </a:t>
            </a:r>
            <a:r>
              <a:rPr lang="it-IT" dirty="0" err="1"/>
              <a:t>elementum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cursus </a:t>
            </a:r>
            <a:r>
              <a:rPr lang="it-IT" dirty="0" err="1"/>
              <a:t>laoreet</a:t>
            </a:r>
            <a:r>
              <a:rPr lang="it-IT" dirty="0"/>
              <a:t> eros,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. “</a:t>
            </a:r>
            <a:r>
              <a:rPr lang="it-IT" dirty="0" err="1"/>
              <a:t>Nullam</a:t>
            </a:r>
            <a:r>
              <a:rPr lang="it-IT" dirty="0"/>
              <a:t> non </a:t>
            </a:r>
            <a:r>
              <a:rPr lang="it-IT" dirty="0" err="1"/>
              <a:t>nisl</a:t>
            </a:r>
            <a:r>
              <a:rPr lang="it-IT" dirty="0"/>
              <a:t>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feugiat</a:t>
            </a:r>
            <a:r>
              <a:rPr lang="it-IT" dirty="0"/>
              <a:t> gravida </a:t>
            </a:r>
            <a:r>
              <a:rPr lang="it-IT" dirty="0" err="1"/>
              <a:t>eu</a:t>
            </a:r>
            <a:r>
              <a:rPr lang="it-IT" dirty="0"/>
              <a:t> ut est”. </a:t>
            </a:r>
            <a:r>
              <a:rPr lang="it-IT" dirty="0" err="1"/>
              <a:t>Curabitur</a:t>
            </a:r>
            <a:r>
              <a:rPr lang="it-IT" dirty="0"/>
              <a:t> </a:t>
            </a:r>
            <a:r>
              <a:rPr lang="it-IT" dirty="0" err="1"/>
              <a:t>fermentum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sapien</a:t>
            </a:r>
            <a:r>
              <a:rPr lang="it-IT" dirty="0"/>
              <a:t> </a:t>
            </a:r>
            <a:r>
              <a:rPr lang="it-IT" dirty="0" err="1"/>
              <a:t>finibus</a:t>
            </a:r>
            <a:r>
              <a:rPr lang="it-IT" dirty="0"/>
              <a:t>,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vulputate</a:t>
            </a:r>
            <a:r>
              <a:rPr lang="it-IT" dirty="0"/>
              <a:t> ex </a:t>
            </a:r>
            <a:r>
              <a:rPr lang="it-IT" dirty="0" err="1"/>
              <a:t>dignissim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</a:t>
            </a:r>
            <a:r>
              <a:rPr lang="it-IT" dirty="0" err="1"/>
              <a:t>maximus</a:t>
            </a:r>
            <a:r>
              <a:rPr lang="it-IT" dirty="0"/>
              <a:t> </a:t>
            </a:r>
            <a:r>
              <a:rPr lang="it-IT" dirty="0" err="1"/>
              <a:t>diam</a:t>
            </a:r>
            <a:r>
              <a:rPr lang="it-IT" dirty="0"/>
              <a:t> </a:t>
            </a:r>
            <a:r>
              <a:rPr lang="it-IT" dirty="0" err="1"/>
              <a:t>nec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mollis</a:t>
            </a:r>
            <a:r>
              <a:rPr lang="it-IT" dirty="0"/>
              <a:t>. </a:t>
            </a:r>
            <a:r>
              <a:rPr lang="it-IT" dirty="0" err="1"/>
              <a:t>Mauris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et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 </a:t>
            </a:r>
            <a:r>
              <a:rPr lang="it-IT" dirty="0" err="1"/>
              <a:t>luctus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molestie orci </a:t>
            </a:r>
            <a:r>
              <a:rPr lang="it-IT" dirty="0" err="1"/>
              <a:t>metus</a:t>
            </a:r>
            <a:r>
              <a:rPr lang="it-IT" dirty="0"/>
              <a:t>, et </a:t>
            </a:r>
            <a:r>
              <a:rPr lang="it-IT" dirty="0" err="1"/>
              <a:t>eleifend</a:t>
            </a:r>
            <a:r>
              <a:rPr lang="it-IT" dirty="0"/>
              <a:t> </a:t>
            </a:r>
            <a:r>
              <a:rPr lang="it-IT" dirty="0" err="1"/>
              <a:t>enim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</a:t>
            </a:r>
            <a:r>
              <a:rPr lang="it-IT" dirty="0" err="1"/>
              <a:t>ac</a:t>
            </a:r>
            <a:r>
              <a:rPr lang="it-IT" dirty="0"/>
              <a:t> </a:t>
            </a:r>
            <a:r>
              <a:rPr lang="it-IT" dirty="0" err="1"/>
              <a:t>malesuada</a:t>
            </a:r>
            <a:r>
              <a:rPr lang="it-IT" dirty="0"/>
              <a:t> </a:t>
            </a:r>
            <a:r>
              <a:rPr lang="it-IT" dirty="0" err="1"/>
              <a:t>risus</a:t>
            </a:r>
            <a:r>
              <a:rPr lang="it-IT" dirty="0"/>
              <a:t>. </a:t>
            </a:r>
            <a:r>
              <a:rPr lang="it-IT" dirty="0" err="1"/>
              <a:t>Aliquam</a:t>
            </a:r>
            <a:r>
              <a:rPr lang="it-IT" dirty="0"/>
              <a:t> </a:t>
            </a:r>
            <a:r>
              <a:rPr lang="it-IT" dirty="0" err="1"/>
              <a:t>erat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a urna </a:t>
            </a:r>
            <a:r>
              <a:rPr lang="it-IT" dirty="0" err="1"/>
              <a:t>erat</a:t>
            </a:r>
            <a:r>
              <a:rPr lang="it-IT" dirty="0"/>
              <a:t>.</a:t>
            </a:r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049C2603-ED0A-DF4C-91FA-A9F48A6CA4B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70677" y="2201713"/>
            <a:ext cx="5081483" cy="295870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buNone/>
              <a:defRPr sz="1800" b="1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Titolo paragrafo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8DD28BFA-1FCC-0248-9D86-944C764792A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190021" y="2201713"/>
            <a:ext cx="5231301" cy="295870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buNone/>
              <a:defRPr sz="1800" b="1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Titolo paragrafo</a:t>
            </a:r>
          </a:p>
        </p:txBody>
      </p:sp>
    </p:spTree>
    <p:extLst>
      <p:ext uri="{BB962C8B-B14F-4D97-AF65-F5344CB8AC3E}">
        <p14:creationId xmlns:p14="http://schemas.microsoft.com/office/powerpoint/2010/main" val="4061252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46568B60-325E-CE4E-AA6F-C1701A1DBD28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0" y="0"/>
            <a:ext cx="12192000" cy="12700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42BDC4DB-5829-4945-844E-BC0ABA7196FD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0" y="6096000"/>
            <a:ext cx="1219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403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0" r:id="rId2"/>
    <p:sldLayoutId id="2147483651" r:id="rId3"/>
    <p:sldLayoutId id="2147483655" r:id="rId4"/>
    <p:sldLayoutId id="2147483660" r:id="rId5"/>
    <p:sldLayoutId id="2147483654" r:id="rId6"/>
    <p:sldLayoutId id="2147483659" r:id="rId7"/>
    <p:sldLayoutId id="2147483661" r:id="rId8"/>
    <p:sldLayoutId id="2147483662" r:id="rId9"/>
    <p:sldLayoutId id="2147483653" r:id="rId10"/>
    <p:sldLayoutId id="2147483663" r:id="rId11"/>
    <p:sldLayoutId id="2147483664" r:id="rId12"/>
    <p:sldLayoutId id="2147483656" r:id="rId13"/>
    <p:sldLayoutId id="2147483657" r:id="rId14"/>
    <p:sldLayoutId id="2147483658" r:id="rId15"/>
    <p:sldLayoutId id="2147483649" r:id="rId16"/>
    <p:sldLayoutId id="2147483665" r:id="rId17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3.jpg"/><Relationship Id="rId7" Type="http://schemas.openxmlformats.org/officeDocument/2006/relationships/oleObject" Target="../embeddings/oleObject2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7.emf"/><Relationship Id="rId7" Type="http://schemas.openxmlformats.org/officeDocument/2006/relationships/image" Target="../media/image20.emf"/><Relationship Id="rId2" Type="http://schemas.openxmlformats.org/officeDocument/2006/relationships/package" Target="../embeddings/Microsoft_PowerPoint_Presentation3.pptx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PowerPoint_Presentation4.pptx"/><Relationship Id="rId5" Type="http://schemas.openxmlformats.org/officeDocument/2006/relationships/image" Target="../media/image19.jpeg"/><Relationship Id="rId10" Type="http://schemas.openxmlformats.org/officeDocument/2006/relationships/image" Target="../media/image23.jpeg"/><Relationship Id="rId4" Type="http://schemas.openxmlformats.org/officeDocument/2006/relationships/image" Target="../media/image18.jpeg"/><Relationship Id="rId9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PowerPoint_Presentation.pptx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1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0.emf"/><Relationship Id="rId5" Type="http://schemas.openxmlformats.org/officeDocument/2006/relationships/image" Target="../media/image9.png"/><Relationship Id="rId10" Type="http://schemas.openxmlformats.org/officeDocument/2006/relationships/package" Target="../embeddings/Microsoft_PowerPoint_Presentation1.pptx"/><Relationship Id="rId4" Type="http://schemas.openxmlformats.org/officeDocument/2006/relationships/image" Target="../media/image80.png"/><Relationship Id="rId9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PowerPoint_Presentation2.pptx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352949" y="3429000"/>
            <a:ext cx="7503426" cy="1546577"/>
          </a:xfrm>
        </p:spPr>
        <p:txBody>
          <a:bodyPr wrap="square">
            <a:spAutoFit/>
          </a:bodyPr>
          <a:lstStyle/>
          <a:p>
            <a:r>
              <a:rPr lang="it-IT" dirty="0"/>
              <a:t>Definizione di Indicatori per la Caratterizzazione dello Stile di Guida di Veicoli Leggeri</a:t>
            </a:r>
            <a:endParaRPr lang="it-IT" noProof="0" dirty="0"/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DB6E1738-0E7F-E042-ADF5-9EF44603CBE9}"/>
              </a:ext>
            </a:extLst>
          </p:cNvPr>
          <p:cNvSpPr txBox="1">
            <a:spLocks/>
          </p:cNvSpPr>
          <p:nvPr/>
        </p:nvSpPr>
        <p:spPr>
          <a:xfrm>
            <a:off x="8807937" y="4223380"/>
            <a:ext cx="3256244" cy="214343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bg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r>
              <a:rPr lang="it-IT" sz="1100" b="0" dirty="0">
                <a:solidFill>
                  <a:srgbClr val="426EB0"/>
                </a:solidFill>
              </a:rPr>
              <a:t>SPEAKER</a:t>
            </a:r>
          </a:p>
          <a:p>
            <a:r>
              <a:rPr lang="it-IT" sz="2000" b="0" dirty="0"/>
              <a:t>Daniele Bosc</a:t>
            </a:r>
          </a:p>
          <a:p>
            <a:endParaRPr lang="it-IT" sz="2000" b="0" dirty="0"/>
          </a:p>
          <a:p>
            <a:r>
              <a:rPr lang="it-IT" sz="1100" b="0" dirty="0">
                <a:solidFill>
                  <a:srgbClr val="426EB0"/>
                </a:solidFill>
              </a:rPr>
              <a:t>PLACE</a:t>
            </a:r>
          </a:p>
          <a:p>
            <a:r>
              <a:rPr lang="it-IT" sz="2000" b="0" dirty="0"/>
              <a:t>Università degli Studi di Bergamo</a:t>
            </a:r>
          </a:p>
          <a:p>
            <a:endParaRPr lang="it-IT" sz="2000" b="0" dirty="0"/>
          </a:p>
          <a:p>
            <a:endParaRPr lang="it-IT" sz="1100" b="0" dirty="0">
              <a:solidFill>
                <a:srgbClr val="426EB0"/>
              </a:solidFill>
            </a:endParaRP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F3D667FA-9CA1-E841-8DEF-5E9E5FDC0D17}"/>
              </a:ext>
            </a:extLst>
          </p:cNvPr>
          <p:cNvSpPr txBox="1">
            <a:spLocks/>
          </p:cNvSpPr>
          <p:nvPr/>
        </p:nvSpPr>
        <p:spPr>
          <a:xfrm>
            <a:off x="8807937" y="2279454"/>
            <a:ext cx="3256244" cy="108097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bg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pPr algn="just"/>
            <a:r>
              <a:rPr lang="it-IT" sz="1600" dirty="0">
                <a:solidFill>
                  <a:srgbClr val="C96643"/>
                </a:solidFill>
              </a:rPr>
              <a:t>Corso di Laurea Magistrale in INGEGNERIA INFORMATICA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3AEF13A-7FB2-4148-A530-72100E663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168" y="677395"/>
            <a:ext cx="876207" cy="94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9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10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Sistema</a:t>
            </a: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9004E3FE-9985-49FD-9E97-BDC98C471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2160000"/>
            <a:ext cx="5760000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Blue Coin 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della ST </a:t>
            </a:r>
            <a:r>
              <a:rPr lang="it-IT" sz="22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Microeletronics</a:t>
            </a:r>
            <a:endParaRPr lang="it-IT" sz="2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egnaposto contenuto 15">
            <a:extLst>
              <a:ext uri="{FF2B5EF4-FFF2-40B4-BE49-F238E27FC236}">
                <a16:creationId xmlns:a16="http://schemas.microsoft.com/office/drawing/2014/main" id="{E9DF907D-3D38-A49F-0F8D-D32AE0131DE3}"/>
              </a:ext>
            </a:extLst>
          </p:cNvPr>
          <p:cNvSpPr txBox="1">
            <a:spLocks/>
          </p:cNvSpPr>
          <p:nvPr/>
        </p:nvSpPr>
        <p:spPr>
          <a:xfrm>
            <a:off x="180000" y="1260000"/>
            <a:ext cx="5760000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bicicletta</a:t>
            </a:r>
          </a:p>
        </p:txBody>
      </p:sp>
      <p:pic>
        <p:nvPicPr>
          <p:cNvPr id="13" name="Immagine 12" descr="Immagine che contiene pneumatico, trasporto, bici, Ruota di bicicletta">
            <a:extLst>
              <a:ext uri="{FF2B5EF4-FFF2-40B4-BE49-F238E27FC236}">
                <a16:creationId xmlns:a16="http://schemas.microsoft.com/office/drawing/2014/main" id="{0383E68C-47D3-2FFA-BFE3-A5DFF26C2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6298" y="1921668"/>
            <a:ext cx="5760000" cy="3240000"/>
          </a:xfrm>
          <a:prstGeom prst="rect">
            <a:avLst/>
          </a:prstGeom>
        </p:spPr>
      </p:pic>
      <p:pic>
        <p:nvPicPr>
          <p:cNvPr id="10" name="Immagine 9" descr="Immagine che contiene metro&#10;&#10;Descrizione generata automaticamente con attendibilità media">
            <a:extLst>
              <a:ext uri="{FF2B5EF4-FFF2-40B4-BE49-F238E27FC236}">
                <a16:creationId xmlns:a16="http://schemas.microsoft.com/office/drawing/2014/main" id="{CA188F38-ACAE-5F9C-E796-3456CCA7AC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6751" y="1925126"/>
            <a:ext cx="5030883" cy="3240000"/>
          </a:xfrm>
          <a:prstGeom prst="rect">
            <a:avLst/>
          </a:prstGeom>
        </p:spPr>
      </p:pic>
      <p:graphicFrame>
        <p:nvGraphicFramePr>
          <p:cNvPr id="14" name="Oggetto 13">
            <a:extLst>
              <a:ext uri="{FF2B5EF4-FFF2-40B4-BE49-F238E27FC236}">
                <a16:creationId xmlns:a16="http://schemas.microsoft.com/office/drawing/2014/main" id="{9F1C0705-9253-9990-5257-9F23597365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37902"/>
              </p:ext>
            </p:extLst>
          </p:nvPr>
        </p:nvGraphicFramePr>
        <p:xfrm>
          <a:off x="6066298" y="860366"/>
          <a:ext cx="5400000" cy="432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5" imgW="4047829" imgH="3238397" progId="Acrobat.Document.DC">
                  <p:embed/>
                </p:oleObj>
              </mc:Choice>
              <mc:Fallback>
                <p:oleObj name="Acrobat Document" r:id="rId5" imgW="4047829" imgH="3238397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66298" y="860366"/>
                        <a:ext cx="5400000" cy="432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ggetto 14">
            <a:extLst>
              <a:ext uri="{FF2B5EF4-FFF2-40B4-BE49-F238E27FC236}">
                <a16:creationId xmlns:a16="http://schemas.microsoft.com/office/drawing/2014/main" id="{EFD2EEA6-8CB7-4103-82DF-1065D6F32B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289663"/>
              </p:ext>
            </p:extLst>
          </p:nvPr>
        </p:nvGraphicFramePr>
        <p:xfrm>
          <a:off x="7172160" y="900000"/>
          <a:ext cx="3220064" cy="432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7" imgW="5133731" imgH="6886522" progId="Acrobat.Document.DC">
                  <p:embed/>
                </p:oleObj>
              </mc:Choice>
              <mc:Fallback>
                <p:oleObj name="Acrobat Document" r:id="rId7" imgW="5133731" imgH="6886522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172160" y="900000"/>
                        <a:ext cx="3220064" cy="432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F286D8B6-E8A2-77A2-E86C-1D6FD265A823}"/>
              </a:ext>
            </a:extLst>
          </p:cNvPr>
          <p:cNvSpPr txBox="1">
            <a:spLocks/>
          </p:cNvSpPr>
          <p:nvPr/>
        </p:nvSpPr>
        <p:spPr>
          <a:xfrm>
            <a:off x="180000" y="4500000"/>
            <a:ext cx="11880000" cy="15337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u="sng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Problemi</a:t>
            </a:r>
          </a:p>
          <a:p>
            <a:pPr>
              <a:lnSpc>
                <a:spcPct val="10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sensore percepisce la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reazione vincolare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della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gravità</a:t>
            </a:r>
          </a:p>
          <a:p>
            <a:pPr>
              <a:lnSpc>
                <a:spcPct val="10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sistema di riferimento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 sensore e della bicicletta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 coincidono</a:t>
            </a:r>
          </a:p>
        </p:txBody>
      </p:sp>
      <p:sp>
        <p:nvSpPr>
          <p:cNvPr id="3" name="Segnaposto contenuto 15">
            <a:extLst>
              <a:ext uri="{FF2B5EF4-FFF2-40B4-BE49-F238E27FC236}">
                <a16:creationId xmlns:a16="http://schemas.microsoft.com/office/drawing/2014/main" id="{19332442-79F8-4D86-2990-2A8A01D56B61}"/>
              </a:ext>
            </a:extLst>
          </p:cNvPr>
          <p:cNvSpPr txBox="1">
            <a:spLocks/>
          </p:cNvSpPr>
          <p:nvPr/>
        </p:nvSpPr>
        <p:spPr>
          <a:xfrm>
            <a:off x="180000" y="2700000"/>
            <a:ext cx="5760000" cy="168328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28700" lvl="1" indent="-342900"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Accelerometro</a:t>
            </a:r>
          </a:p>
          <a:p>
            <a:pPr marL="1028700" lvl="1" indent="-342900"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Giroscopio</a:t>
            </a:r>
          </a:p>
          <a:p>
            <a:pPr marL="1028700" lvl="1" indent="-342900"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Magnetometro</a:t>
            </a:r>
          </a:p>
        </p:txBody>
      </p:sp>
    </p:spTree>
    <p:extLst>
      <p:ext uri="{BB962C8B-B14F-4D97-AF65-F5344CB8AC3E}">
        <p14:creationId xmlns:p14="http://schemas.microsoft.com/office/powerpoint/2010/main" val="62619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2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477111-1D25-1840-4B2D-27AE9909D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F44EC1-086E-BF39-5964-90C5AC281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828" y="1374522"/>
            <a:ext cx="10650645" cy="4421594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 err="1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Spoke</a:t>
            </a: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Applicazioni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Dinamica della Bicicletta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Sistema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Raccolta Dati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Sviluppi Futuri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6E57DE-850D-9362-D466-8685FD9D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7CC9F7-E331-4A4D-8258-210102ABDB4E}" type="slidenum">
              <a:rPr kumimoji="0" lang="it-IT" sz="1000" b="0" i="0" u="none" strike="noStrike" kern="1200" cap="none" spc="0" normalizeH="0" baseline="0" noProof="0" smtClean="0">
                <a:ln>
                  <a:noFill/>
                </a:ln>
                <a:solidFill>
                  <a:srgbClr val="426EB0"/>
                </a:solidFill>
                <a:effectLst/>
                <a:uLnTx/>
                <a:uFillTx/>
                <a:ea typeface="+mn-ea"/>
                <a:cs typeface="Rubik" pitchFamily="2" charset="-79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it-IT" sz="1000" b="0" i="0" u="none" strike="noStrike" kern="1200" cap="none" spc="0" normalizeH="0" baseline="0" noProof="0" dirty="0">
              <a:ln>
                <a:noFill/>
              </a:ln>
              <a:solidFill>
                <a:srgbClr val="426EB0"/>
              </a:solidFill>
              <a:effectLst/>
              <a:uLnTx/>
              <a:uFillTx/>
              <a:ea typeface="+mn-ea"/>
              <a:cs typeface="Rubik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79212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12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Raccolta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Dati</a:t>
            </a: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F5702D76-AB34-A53D-1F0D-1902ABAA9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1080000"/>
            <a:ext cx="5760000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u="sng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Prove effettuate</a:t>
            </a:r>
          </a:p>
        </p:txBody>
      </p:sp>
      <p:sp>
        <p:nvSpPr>
          <p:cNvPr id="3" name="Segnaposto contenuto 15">
            <a:extLst>
              <a:ext uri="{FF2B5EF4-FFF2-40B4-BE49-F238E27FC236}">
                <a16:creationId xmlns:a16="http://schemas.microsoft.com/office/drawing/2014/main" id="{AE1CD320-C1C9-4182-564A-B6677A5747C5}"/>
              </a:ext>
            </a:extLst>
          </p:cNvPr>
          <p:cNvSpPr txBox="1">
            <a:spLocks/>
          </p:cNvSpPr>
          <p:nvPr/>
        </p:nvSpPr>
        <p:spPr>
          <a:xfrm>
            <a:off x="180000" y="2520000"/>
            <a:ext cx="5760000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Percorso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Rettilineo</a:t>
            </a: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E681C053-17ED-B29B-7059-5123B6CE042F}"/>
              </a:ext>
            </a:extLst>
          </p:cNvPr>
          <p:cNvSpPr txBox="1">
            <a:spLocks/>
          </p:cNvSpPr>
          <p:nvPr/>
        </p:nvSpPr>
        <p:spPr>
          <a:xfrm>
            <a:off x="180000" y="3600000"/>
            <a:ext cx="5760000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Percorso con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Curva a U</a:t>
            </a:r>
          </a:p>
        </p:txBody>
      </p:sp>
      <p:graphicFrame>
        <p:nvGraphicFramePr>
          <p:cNvPr id="8" name="Oggetto 7">
            <a:hlinkClick r:id="" action="ppaction://ole?verb=0"/>
            <a:extLst>
              <a:ext uri="{FF2B5EF4-FFF2-40B4-BE49-F238E27FC236}">
                <a16:creationId xmlns:a16="http://schemas.microsoft.com/office/drawing/2014/main" id="{4B36F489-8DA0-3B65-2606-5BA2E3DAE6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0448119"/>
              </p:ext>
            </p:extLst>
          </p:nvPr>
        </p:nvGraphicFramePr>
        <p:xfrm>
          <a:off x="5904000" y="1080000"/>
          <a:ext cx="4752000" cy="47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3421695" imgH="3421563" progId="PowerPoint.Show.12">
                  <p:embed/>
                </p:oleObj>
              </mc:Choice>
              <mc:Fallback>
                <p:oleObj name="Presentation" r:id="rId2" imgW="3421695" imgH="3421563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04000" y="1080000"/>
                        <a:ext cx="4752000" cy="47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Immagine 9" descr="Immagine che contiene testo, diagramma, Diagramma, linea&#10;&#10;Descrizione generata automaticamente">
            <a:extLst>
              <a:ext uri="{FF2B5EF4-FFF2-40B4-BE49-F238E27FC236}">
                <a16:creationId xmlns:a16="http://schemas.microsoft.com/office/drawing/2014/main" id="{17596323-8BA7-7674-6E3B-B2C46C4AB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000" y="1080000"/>
            <a:ext cx="5892950" cy="4752000"/>
          </a:xfrm>
          <a:prstGeom prst="rect">
            <a:avLst/>
          </a:prstGeom>
        </p:spPr>
      </p:pic>
      <p:pic>
        <p:nvPicPr>
          <p:cNvPr id="12" name="Immagine 11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958941C7-217E-EE87-596A-5A76A1321D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4000" y="1080000"/>
            <a:ext cx="5843941" cy="4752000"/>
          </a:xfrm>
          <a:prstGeom prst="rect">
            <a:avLst/>
          </a:prstGeom>
        </p:spPr>
      </p:pic>
      <p:graphicFrame>
        <p:nvGraphicFramePr>
          <p:cNvPr id="13" name="Oggetto 12">
            <a:hlinkClick r:id="" action="ppaction://ole?verb=0"/>
            <a:extLst>
              <a:ext uri="{FF2B5EF4-FFF2-40B4-BE49-F238E27FC236}">
                <a16:creationId xmlns:a16="http://schemas.microsoft.com/office/drawing/2014/main" id="{89AD03F2-D8C6-EA36-4862-A359E0A38B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0095042"/>
              </p:ext>
            </p:extLst>
          </p:nvPr>
        </p:nvGraphicFramePr>
        <p:xfrm>
          <a:off x="5904000" y="1080000"/>
          <a:ext cx="4752000" cy="47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6" imgW="3421695" imgH="3421563" progId="PowerPoint.Show.12">
                  <p:embed/>
                </p:oleObj>
              </mc:Choice>
              <mc:Fallback>
                <p:oleObj name="Presentation" r:id="rId6" imgW="3421695" imgH="3421563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04000" y="1080000"/>
                        <a:ext cx="4752000" cy="47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Immagine 14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73D7AAE1-A216-75A1-2C90-1B91A08382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04000" y="1080000"/>
            <a:ext cx="5892950" cy="4752000"/>
          </a:xfrm>
          <a:prstGeom prst="rect">
            <a:avLst/>
          </a:prstGeom>
        </p:spPr>
      </p:pic>
      <p:pic>
        <p:nvPicPr>
          <p:cNvPr id="17" name="Immagine 16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948BE4DA-3ADC-9634-3C9B-0B473694F2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4000" y="1080000"/>
            <a:ext cx="5843941" cy="4752000"/>
          </a:xfrm>
          <a:prstGeom prst="rect">
            <a:avLst/>
          </a:prstGeom>
        </p:spPr>
      </p:pic>
      <p:pic>
        <p:nvPicPr>
          <p:cNvPr id="19" name="Immagine 18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404B4D4B-15E8-8EA3-592C-77EA50B62B5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04000" y="1080000"/>
            <a:ext cx="5841980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349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477111-1D25-1840-4B2D-27AE9909D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F44EC1-086E-BF39-5964-90C5AC281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828" y="1374522"/>
            <a:ext cx="10650645" cy="4421594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 err="1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Spoke</a:t>
            </a: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Applicazioni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Dinamica della Bicicletta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Sistema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Raccolta Dati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Sviluppi Futuri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6E57DE-850D-9362-D466-8685FD9D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7CC9F7-E331-4A4D-8258-210102ABDB4E}" type="slidenum">
              <a:rPr kumimoji="0" lang="it-IT" sz="1000" b="0" i="0" u="none" strike="noStrike" kern="1200" cap="none" spc="0" normalizeH="0" baseline="0" noProof="0" smtClean="0">
                <a:ln>
                  <a:noFill/>
                </a:ln>
                <a:solidFill>
                  <a:srgbClr val="426EB0"/>
                </a:solidFill>
                <a:effectLst/>
                <a:uLnTx/>
                <a:uFillTx/>
                <a:ea typeface="+mn-ea"/>
                <a:cs typeface="Rubik" pitchFamily="2" charset="-79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it-IT" sz="1000" b="0" i="0" u="none" strike="noStrike" kern="1200" cap="none" spc="0" normalizeH="0" baseline="0" noProof="0" dirty="0">
              <a:ln>
                <a:noFill/>
              </a:ln>
              <a:solidFill>
                <a:srgbClr val="426EB0"/>
              </a:solidFill>
              <a:effectLst/>
              <a:uLnTx/>
              <a:uFillTx/>
              <a:ea typeface="+mn-ea"/>
              <a:cs typeface="Rubik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17684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5049D27-CDB6-4E75-345D-42CF5970D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14</a:t>
            </a:fld>
            <a:endParaRPr lang="it-IT" dirty="0"/>
          </a:p>
        </p:txBody>
      </p:sp>
      <p:sp>
        <p:nvSpPr>
          <p:cNvPr id="5" name="Titolo 14">
            <a:extLst>
              <a:ext uri="{FF2B5EF4-FFF2-40B4-BE49-F238E27FC236}">
                <a16:creationId xmlns:a16="http://schemas.microsoft.com/office/drawing/2014/main" id="{4725D279-37BD-3FAE-A774-9986C8E5B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egnaposto contenuto 15">
            <a:extLst>
              <a:ext uri="{FF2B5EF4-FFF2-40B4-BE49-F238E27FC236}">
                <a16:creationId xmlns:a16="http://schemas.microsoft.com/office/drawing/2014/main" id="{209A6BE9-5A58-AADE-CDBA-F2B236487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11864212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Gli indicatori trovati si dividono nelle seguenti categorie:</a:t>
            </a:r>
          </a:p>
        </p:txBody>
      </p:sp>
      <p:sp>
        <p:nvSpPr>
          <p:cNvPr id="7" name="Segnaposto contenuto 15">
            <a:extLst>
              <a:ext uri="{FF2B5EF4-FFF2-40B4-BE49-F238E27FC236}">
                <a16:creationId xmlns:a16="http://schemas.microsoft.com/office/drawing/2014/main" id="{B63C5235-7910-DA7A-100A-99F388BA640C}"/>
              </a:ext>
            </a:extLst>
          </p:cNvPr>
          <p:cNvSpPr txBox="1">
            <a:spLocks/>
          </p:cNvSpPr>
          <p:nvPr/>
        </p:nvSpPr>
        <p:spPr>
          <a:xfrm>
            <a:off x="540000" y="18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Indicatori per valutare l’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efficacia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della pedalata</a:t>
            </a:r>
          </a:p>
        </p:txBody>
      </p:sp>
      <p:sp>
        <p:nvSpPr>
          <p:cNvPr id="8" name="Segnaposto contenuto 15">
            <a:extLst>
              <a:ext uri="{FF2B5EF4-FFF2-40B4-BE49-F238E27FC236}">
                <a16:creationId xmlns:a16="http://schemas.microsoft.com/office/drawing/2014/main" id="{0D46FD9B-7F3E-CBA3-C4CD-A026200A1331}"/>
              </a:ext>
            </a:extLst>
          </p:cNvPr>
          <p:cNvSpPr txBox="1">
            <a:spLocks/>
          </p:cNvSpPr>
          <p:nvPr/>
        </p:nvSpPr>
        <p:spPr>
          <a:xfrm>
            <a:off x="540000" y="27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Indicatori per valutare la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cadenza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della pedalata</a:t>
            </a:r>
          </a:p>
        </p:txBody>
      </p:sp>
      <p:sp>
        <p:nvSpPr>
          <p:cNvPr id="9" name="Segnaposto contenuto 15">
            <a:extLst>
              <a:ext uri="{FF2B5EF4-FFF2-40B4-BE49-F238E27FC236}">
                <a16:creationId xmlns:a16="http://schemas.microsoft.com/office/drawing/2014/main" id="{AA8FE823-83F4-E5DA-7D00-6411FE90D4DA}"/>
              </a:ext>
            </a:extLst>
          </p:cNvPr>
          <p:cNvSpPr txBox="1">
            <a:spLocks/>
          </p:cNvSpPr>
          <p:nvPr/>
        </p:nvSpPr>
        <p:spPr>
          <a:xfrm>
            <a:off x="540000" y="36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Indicatori per valutare l’intensità delle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frenate</a:t>
            </a:r>
            <a:endParaRPr lang="it-IT" sz="2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egnaposto contenuto 15">
            <a:extLst>
              <a:ext uri="{FF2B5EF4-FFF2-40B4-BE49-F238E27FC236}">
                <a16:creationId xmlns:a16="http://schemas.microsoft.com/office/drawing/2014/main" id="{F3873A43-EA48-B7C2-43A2-BF88596DBC7E}"/>
              </a:ext>
            </a:extLst>
          </p:cNvPr>
          <p:cNvSpPr txBox="1">
            <a:spLocks/>
          </p:cNvSpPr>
          <p:nvPr/>
        </p:nvSpPr>
        <p:spPr>
          <a:xfrm>
            <a:off x="540000" y="45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Indicatori per valutare le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curve</a:t>
            </a:r>
          </a:p>
        </p:txBody>
      </p:sp>
    </p:spTree>
    <p:extLst>
      <p:ext uri="{BB962C8B-B14F-4D97-AF65-F5344CB8AC3E}">
        <p14:creationId xmlns:p14="http://schemas.microsoft.com/office/powerpoint/2010/main" val="404690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15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BA06E34B-B292-5F1D-4CE0-55A800CB4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11864212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Indicatori per valutare l’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efficacia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della pedalata</a:t>
            </a: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D2CBC9B8-5189-23C0-2C19-43984DEF8A63}"/>
              </a:ext>
            </a:extLst>
          </p:cNvPr>
          <p:cNvSpPr txBox="1">
            <a:spLocks/>
          </p:cNvSpPr>
          <p:nvPr/>
        </p:nvSpPr>
        <p:spPr>
          <a:xfrm>
            <a:off x="180000" y="306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 accelerazione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pic>
        <p:nvPicPr>
          <p:cNvPr id="9" name="Immagine 8" descr="Immagine che contiene testo, diagramma, linea, Piano&#10;&#10;Descrizione generata automaticamente">
            <a:extLst>
              <a:ext uri="{FF2B5EF4-FFF2-40B4-BE49-F238E27FC236}">
                <a16:creationId xmlns:a16="http://schemas.microsoft.com/office/drawing/2014/main" id="{078FBDBE-6407-6412-86E6-DD6B598F0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000" y="1080000"/>
            <a:ext cx="5857663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515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C0C1A31A-20E4-8384-9F10-7C51F6C8E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000" y="1080000"/>
            <a:ext cx="5766594" cy="4716000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16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BA06E34B-B292-5F1D-4CE0-55A800CB4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11864212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Indicatori per valutare la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cadenza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della pedalata</a:t>
            </a: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D2CBC9B8-5189-23C0-2C19-43984DEF8A63}"/>
              </a:ext>
            </a:extLst>
          </p:cNvPr>
          <p:cNvSpPr txBox="1">
            <a:spLocks/>
          </p:cNvSpPr>
          <p:nvPr/>
        </p:nvSpPr>
        <p:spPr>
          <a:xfrm>
            <a:off x="180000" y="18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Varianza accelerazione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7" name="Segnaposto contenuto 15">
            <a:extLst>
              <a:ext uri="{FF2B5EF4-FFF2-40B4-BE49-F238E27FC236}">
                <a16:creationId xmlns:a16="http://schemas.microsoft.com/office/drawing/2014/main" id="{DCD6870F-E3FC-63C2-74A4-0724A6668E0F}"/>
              </a:ext>
            </a:extLst>
          </p:cNvPr>
          <p:cNvSpPr txBox="1">
            <a:spLocks/>
          </p:cNvSpPr>
          <p:nvPr/>
        </p:nvSpPr>
        <p:spPr>
          <a:xfrm>
            <a:off x="180000" y="234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Distanza picco-picco accelerazione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endParaRPr lang="it-IT" sz="2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egnaposto contenuto 15">
            <a:extLst>
              <a:ext uri="{FF2B5EF4-FFF2-40B4-BE49-F238E27FC236}">
                <a16:creationId xmlns:a16="http://schemas.microsoft.com/office/drawing/2014/main" id="{266E54E1-5F12-43A5-0468-1929E8473222}"/>
              </a:ext>
            </a:extLst>
          </p:cNvPr>
          <p:cNvSpPr txBox="1">
            <a:spLocks/>
          </p:cNvSpPr>
          <p:nvPr/>
        </p:nvSpPr>
        <p:spPr>
          <a:xfrm>
            <a:off x="180000" y="288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Massimo accelerazione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1" name="Segnaposto contenuto 15">
            <a:extLst>
              <a:ext uri="{FF2B5EF4-FFF2-40B4-BE49-F238E27FC236}">
                <a16:creationId xmlns:a16="http://schemas.microsoft.com/office/drawing/2014/main" id="{6A73B648-9E8F-B112-C4DA-6BE72CF2C756}"/>
              </a:ext>
            </a:extLst>
          </p:cNvPr>
          <p:cNvSpPr txBox="1">
            <a:spLocks/>
          </p:cNvSpPr>
          <p:nvPr/>
        </p:nvSpPr>
        <p:spPr>
          <a:xfrm>
            <a:off x="180000" y="342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Deviazione Standard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Rollio</a:t>
            </a:r>
          </a:p>
        </p:txBody>
      </p:sp>
      <p:sp>
        <p:nvSpPr>
          <p:cNvPr id="12" name="Segnaposto contenuto 15">
            <a:extLst>
              <a:ext uri="{FF2B5EF4-FFF2-40B4-BE49-F238E27FC236}">
                <a16:creationId xmlns:a16="http://schemas.microsoft.com/office/drawing/2014/main" id="{5A5F2C67-7104-D40D-5469-B1EA43DA01DD}"/>
              </a:ext>
            </a:extLst>
          </p:cNvPr>
          <p:cNvSpPr txBox="1">
            <a:spLocks/>
          </p:cNvSpPr>
          <p:nvPr/>
        </p:nvSpPr>
        <p:spPr>
          <a:xfrm>
            <a:off x="180000" y="4320000"/>
            <a:ext cx="11864212" cy="17030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u="sng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Problema</a:t>
            </a:r>
            <a:endParaRPr lang="it-IT" sz="2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 è sempre possibile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distinguere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 </a:t>
            </a:r>
            <a:r>
              <a:rPr lang="it-IT" sz="22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curve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le </a:t>
            </a:r>
            <a:r>
              <a:rPr lang="it-IT" sz="22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frenate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dalla cadenza.</a:t>
            </a:r>
          </a:p>
        </p:txBody>
      </p:sp>
      <p:pic>
        <p:nvPicPr>
          <p:cNvPr id="16" name="Immagine 15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0283EDAC-85D7-B13D-6874-BA61EBE8E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000" y="1080000"/>
            <a:ext cx="5766594" cy="4716000"/>
          </a:xfrm>
          <a:prstGeom prst="rect">
            <a:avLst/>
          </a:prstGeom>
        </p:spPr>
      </p:pic>
      <p:pic>
        <p:nvPicPr>
          <p:cNvPr id="18" name="Immagine 17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5AF767BA-D31C-0D28-F04A-7C3A7C661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000" y="1080000"/>
            <a:ext cx="5813287" cy="4716000"/>
          </a:xfrm>
          <a:prstGeom prst="rect">
            <a:avLst/>
          </a:prstGeom>
        </p:spPr>
      </p:pic>
      <p:pic>
        <p:nvPicPr>
          <p:cNvPr id="20" name="Immagine 19" descr="Immagine che contiene testo, diagramma, Carattere, linea&#10;&#10;Descrizione generata automaticamente">
            <a:extLst>
              <a:ext uri="{FF2B5EF4-FFF2-40B4-BE49-F238E27FC236}">
                <a16:creationId xmlns:a16="http://schemas.microsoft.com/office/drawing/2014/main" id="{24636961-89A3-C1EF-AE0C-578DD01CBD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4000" y="1080000"/>
            <a:ext cx="5814000" cy="4795215"/>
          </a:xfrm>
          <a:prstGeom prst="rect">
            <a:avLst/>
          </a:prstGeom>
        </p:spPr>
      </p:pic>
      <p:pic>
        <p:nvPicPr>
          <p:cNvPr id="22" name="Immagine 21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1505E6B5-5183-228F-BD14-D080A5FD0F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4000" y="1080000"/>
            <a:ext cx="5845901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870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0" grpId="0"/>
      <p:bldP spid="11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17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BA06E34B-B292-5F1D-4CE0-55A800CB4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11864212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Indicatori per valutare l’intensità della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frenata</a:t>
            </a:r>
            <a:endParaRPr lang="it-IT" sz="2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D2CBC9B8-5189-23C0-2C19-43984DEF8A63}"/>
              </a:ext>
            </a:extLst>
          </p:cNvPr>
          <p:cNvSpPr txBox="1">
            <a:spLocks/>
          </p:cNvSpPr>
          <p:nvPr/>
        </p:nvSpPr>
        <p:spPr>
          <a:xfrm>
            <a:off x="180000" y="18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 accelerazione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endParaRPr lang="it-IT" sz="2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egnaposto contenuto 15">
            <a:extLst>
              <a:ext uri="{FF2B5EF4-FFF2-40B4-BE49-F238E27FC236}">
                <a16:creationId xmlns:a16="http://schemas.microsoft.com/office/drawing/2014/main" id="{DCD6870F-E3FC-63C2-74A4-0724A6668E0F}"/>
              </a:ext>
            </a:extLst>
          </p:cNvPr>
          <p:cNvSpPr txBox="1">
            <a:spLocks/>
          </p:cNvSpPr>
          <p:nvPr/>
        </p:nvSpPr>
        <p:spPr>
          <a:xfrm>
            <a:off x="180000" y="288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Deviazione Standard velocità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0" name="Segnaposto contenuto 15">
            <a:extLst>
              <a:ext uri="{FF2B5EF4-FFF2-40B4-BE49-F238E27FC236}">
                <a16:creationId xmlns:a16="http://schemas.microsoft.com/office/drawing/2014/main" id="{266E54E1-5F12-43A5-0468-1929E8473222}"/>
              </a:ext>
            </a:extLst>
          </p:cNvPr>
          <p:cNvSpPr txBox="1">
            <a:spLocks/>
          </p:cNvSpPr>
          <p:nvPr/>
        </p:nvSpPr>
        <p:spPr>
          <a:xfrm>
            <a:off x="180000" y="342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Distanza picco-picco velocità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Segnaposto contenuto 15">
            <a:extLst>
              <a:ext uri="{FF2B5EF4-FFF2-40B4-BE49-F238E27FC236}">
                <a16:creationId xmlns:a16="http://schemas.microsoft.com/office/drawing/2014/main" id="{6B4B6C2D-0D94-6CF3-9903-18977CA93AB4}"/>
              </a:ext>
            </a:extLst>
          </p:cNvPr>
          <p:cNvSpPr txBox="1">
            <a:spLocks/>
          </p:cNvSpPr>
          <p:nvPr/>
        </p:nvSpPr>
        <p:spPr>
          <a:xfrm>
            <a:off x="180000" y="234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Varianza velocità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endParaRPr lang="it-IT" sz="2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magine 8" descr="Immagine che contiene testo, diagramma, linea, Piano&#10;&#10;Descrizione generata automaticamente">
            <a:extLst>
              <a:ext uri="{FF2B5EF4-FFF2-40B4-BE49-F238E27FC236}">
                <a16:creationId xmlns:a16="http://schemas.microsoft.com/office/drawing/2014/main" id="{79D576F1-51BB-E466-E9CE-2F9FF5F20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000" y="1080000"/>
            <a:ext cx="5857663" cy="4752000"/>
          </a:xfrm>
          <a:prstGeom prst="rect">
            <a:avLst/>
          </a:prstGeom>
        </p:spPr>
      </p:pic>
      <p:pic>
        <p:nvPicPr>
          <p:cNvPr id="14" name="Immagine 13" descr="Immagine che contiene testo, diagramma, linea, Piano&#10;&#10;Descrizione generata automaticamente">
            <a:extLst>
              <a:ext uri="{FF2B5EF4-FFF2-40B4-BE49-F238E27FC236}">
                <a16:creationId xmlns:a16="http://schemas.microsoft.com/office/drawing/2014/main" id="{6DB7CB8A-E965-B5E3-DA52-A44F0FB33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000" y="1080000"/>
            <a:ext cx="5849821" cy="4752000"/>
          </a:xfrm>
          <a:prstGeom prst="rect">
            <a:avLst/>
          </a:prstGeom>
        </p:spPr>
      </p:pic>
      <p:pic>
        <p:nvPicPr>
          <p:cNvPr id="16" name="Immagine 15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2AC3C456-369E-5F9C-5F80-9858AA9344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000" y="1080000"/>
            <a:ext cx="5832000" cy="4777549"/>
          </a:xfrm>
          <a:prstGeom prst="rect">
            <a:avLst/>
          </a:prstGeom>
        </p:spPr>
      </p:pic>
      <p:pic>
        <p:nvPicPr>
          <p:cNvPr id="18" name="Immagine 17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31CFC6B5-21AC-7F0F-01B9-D957F28EC5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4000" y="1080000"/>
            <a:ext cx="5844758" cy="4788000"/>
          </a:xfrm>
          <a:prstGeom prst="rect">
            <a:avLst/>
          </a:prstGeom>
        </p:spPr>
      </p:pic>
      <p:sp>
        <p:nvSpPr>
          <p:cNvPr id="19" name="Segnaposto contenuto 15">
            <a:extLst>
              <a:ext uri="{FF2B5EF4-FFF2-40B4-BE49-F238E27FC236}">
                <a16:creationId xmlns:a16="http://schemas.microsoft.com/office/drawing/2014/main" id="{6A234263-E66D-E5E1-2419-C349A88DFBD5}"/>
              </a:ext>
            </a:extLst>
          </p:cNvPr>
          <p:cNvSpPr txBox="1">
            <a:spLocks/>
          </p:cNvSpPr>
          <p:nvPr/>
        </p:nvSpPr>
        <p:spPr>
          <a:xfrm>
            <a:off x="180000" y="4320000"/>
            <a:ext cx="11864212" cy="17030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u="sng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Problema</a:t>
            </a:r>
            <a:endParaRPr lang="it-IT" sz="2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Può essere difficile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distinguere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 </a:t>
            </a:r>
            <a:r>
              <a:rPr lang="it-IT" sz="22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curve</a:t>
            </a:r>
          </a:p>
          <a:p>
            <a:pPr>
              <a:lnSpc>
                <a:spcPct val="10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dalle frenate</a:t>
            </a:r>
          </a:p>
        </p:txBody>
      </p:sp>
      <p:pic>
        <p:nvPicPr>
          <p:cNvPr id="25" name="Immagine 24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04FFC4F7-CE6D-4106-3143-050DB85910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4000" y="1080000"/>
            <a:ext cx="5836099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85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0" grpId="0"/>
      <p:bldP spid="3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18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BA06E34B-B292-5F1D-4CE0-55A800CB4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11864212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Indicatori per valutare le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curve</a:t>
            </a:r>
            <a:endParaRPr lang="it-IT" sz="2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D2CBC9B8-5189-23C0-2C19-43984DEF8A63}"/>
              </a:ext>
            </a:extLst>
          </p:cNvPr>
          <p:cNvSpPr txBox="1">
            <a:spLocks/>
          </p:cNvSpPr>
          <p:nvPr/>
        </p:nvSpPr>
        <p:spPr>
          <a:xfrm>
            <a:off x="180000" y="234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Beccheggio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Imbardata</a:t>
            </a:r>
          </a:p>
        </p:txBody>
      </p:sp>
      <p:sp>
        <p:nvSpPr>
          <p:cNvPr id="7" name="Segnaposto contenuto 15">
            <a:extLst>
              <a:ext uri="{FF2B5EF4-FFF2-40B4-BE49-F238E27FC236}">
                <a16:creationId xmlns:a16="http://schemas.microsoft.com/office/drawing/2014/main" id="{DCD6870F-E3FC-63C2-74A4-0724A6668E0F}"/>
              </a:ext>
            </a:extLst>
          </p:cNvPr>
          <p:cNvSpPr txBox="1">
            <a:spLocks/>
          </p:cNvSpPr>
          <p:nvPr/>
        </p:nvSpPr>
        <p:spPr>
          <a:xfrm>
            <a:off x="180000" y="324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Massimo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Beccheggio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Imbardata</a:t>
            </a:r>
          </a:p>
        </p:txBody>
      </p:sp>
      <p:sp>
        <p:nvSpPr>
          <p:cNvPr id="10" name="Segnaposto contenuto 15">
            <a:extLst>
              <a:ext uri="{FF2B5EF4-FFF2-40B4-BE49-F238E27FC236}">
                <a16:creationId xmlns:a16="http://schemas.microsoft.com/office/drawing/2014/main" id="{266E54E1-5F12-43A5-0468-1929E8473222}"/>
              </a:ext>
            </a:extLst>
          </p:cNvPr>
          <p:cNvSpPr txBox="1">
            <a:spLocks/>
          </p:cNvSpPr>
          <p:nvPr/>
        </p:nvSpPr>
        <p:spPr>
          <a:xfrm>
            <a:off x="180000" y="414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Varianza Campo Magnetico </a:t>
            </a:r>
            <a:r>
              <a:rPr lang="it-IT" sz="22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pic>
        <p:nvPicPr>
          <p:cNvPr id="9" name="Immagine 8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05430F5A-4D9B-6DD5-09DA-A938FADCE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000" y="1080000"/>
            <a:ext cx="5843941" cy="4752000"/>
          </a:xfrm>
          <a:prstGeom prst="rect">
            <a:avLst/>
          </a:prstGeom>
        </p:spPr>
      </p:pic>
      <p:pic>
        <p:nvPicPr>
          <p:cNvPr id="13" name="Immagine 12" descr="Immagine che contiene testo, diagramma, linea, Carattere&#10;&#10;Descrizione generata automaticamente">
            <a:extLst>
              <a:ext uri="{FF2B5EF4-FFF2-40B4-BE49-F238E27FC236}">
                <a16:creationId xmlns:a16="http://schemas.microsoft.com/office/drawing/2014/main" id="{0FAACB01-1A39-8B2F-8F98-2232519DC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000" y="1080000"/>
            <a:ext cx="5843941" cy="4752000"/>
          </a:xfrm>
          <a:prstGeom prst="rect">
            <a:avLst/>
          </a:prstGeom>
        </p:spPr>
      </p:pic>
      <p:pic>
        <p:nvPicPr>
          <p:cNvPr id="15" name="Immagine 14" descr="Immagine che contiene testo, diagramma, linea, Piano&#10;&#10;Descrizione generata automaticamente">
            <a:extLst>
              <a:ext uri="{FF2B5EF4-FFF2-40B4-BE49-F238E27FC236}">
                <a16:creationId xmlns:a16="http://schemas.microsoft.com/office/drawing/2014/main" id="{62418C25-35A1-1BAF-209F-49884E48C2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000" y="1080000"/>
            <a:ext cx="5924317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13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477111-1D25-1840-4B2D-27AE9909D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F44EC1-086E-BF39-5964-90C5AC281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828" y="1374522"/>
            <a:ext cx="10650645" cy="4421594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 err="1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Spoke</a:t>
            </a: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Applicazioni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Dinamica della Bicicletta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Sistema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Raccolta Dati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Sviluppi Futuri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6E57DE-850D-9362-D466-8685FD9D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7CC9F7-E331-4A4D-8258-210102ABDB4E}" type="slidenum">
              <a:rPr kumimoji="0" lang="it-IT" sz="1000" b="0" i="0" u="none" strike="noStrike" kern="1200" cap="none" spc="0" normalizeH="0" baseline="0" noProof="0" smtClean="0">
                <a:ln>
                  <a:noFill/>
                </a:ln>
                <a:solidFill>
                  <a:srgbClr val="426EB0"/>
                </a:solidFill>
                <a:effectLst/>
                <a:uLnTx/>
                <a:uFillTx/>
                <a:ea typeface="+mn-ea"/>
                <a:cs typeface="Rubik" pitchFamily="2" charset="-79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it-IT" sz="1000" b="0" i="0" u="none" strike="noStrike" kern="1200" cap="none" spc="0" normalizeH="0" baseline="0" noProof="0" dirty="0">
              <a:ln>
                <a:noFill/>
              </a:ln>
              <a:solidFill>
                <a:srgbClr val="426EB0"/>
              </a:solidFill>
              <a:effectLst/>
              <a:uLnTx/>
              <a:uFillTx/>
              <a:ea typeface="+mn-ea"/>
              <a:cs typeface="Rubik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8778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477111-1D25-1840-4B2D-27AE9909D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F44EC1-086E-BF39-5964-90C5AC281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828" y="1374522"/>
            <a:ext cx="10650645" cy="4421594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Spoke</a:t>
            </a:r>
            <a:r>
              <a:rPr lang="it-IT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Applicazioni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Dinamica della Bicicletta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Sistema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Raccolta Dati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Sviluppi Futuri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6E57DE-850D-9362-D466-8685FD9D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76675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20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Sviluppi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Futuri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BA06E34B-B292-5F1D-4CE0-55A800CB4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11864212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u="sng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Ulteriori dati da raccogliere</a:t>
            </a: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D2CBC9B8-5189-23C0-2C19-43984DEF8A63}"/>
              </a:ext>
            </a:extLst>
          </p:cNvPr>
          <p:cNvSpPr txBox="1">
            <a:spLocks/>
          </p:cNvSpPr>
          <p:nvPr/>
        </p:nvSpPr>
        <p:spPr>
          <a:xfrm>
            <a:off x="180000" y="162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Salite e Discese </a:t>
            </a:r>
          </a:p>
        </p:txBody>
      </p:sp>
      <p:sp>
        <p:nvSpPr>
          <p:cNvPr id="11" name="Segnaposto contenuto 15">
            <a:extLst>
              <a:ext uri="{FF2B5EF4-FFF2-40B4-BE49-F238E27FC236}">
                <a16:creationId xmlns:a16="http://schemas.microsoft.com/office/drawing/2014/main" id="{6A73B648-9E8F-B112-C4DA-6BE72CF2C756}"/>
              </a:ext>
            </a:extLst>
          </p:cNvPr>
          <p:cNvSpPr txBox="1">
            <a:spLocks/>
          </p:cNvSpPr>
          <p:nvPr/>
        </p:nvSpPr>
        <p:spPr>
          <a:xfrm>
            <a:off x="180000" y="27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Cambio Rapporti </a:t>
            </a:r>
          </a:p>
        </p:txBody>
      </p:sp>
      <p:sp>
        <p:nvSpPr>
          <p:cNvPr id="9" name="Segnaposto contenuto 15">
            <a:extLst>
              <a:ext uri="{FF2B5EF4-FFF2-40B4-BE49-F238E27FC236}">
                <a16:creationId xmlns:a16="http://schemas.microsoft.com/office/drawing/2014/main" id="{2F7A30CF-9D14-53BA-CCA2-0334FCEAA1C9}"/>
              </a:ext>
            </a:extLst>
          </p:cNvPr>
          <p:cNvSpPr txBox="1">
            <a:spLocks/>
          </p:cNvSpPr>
          <p:nvPr/>
        </p:nvSpPr>
        <p:spPr>
          <a:xfrm>
            <a:off x="180000" y="198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287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Gravità</a:t>
            </a:r>
          </a:p>
        </p:txBody>
      </p:sp>
      <p:sp>
        <p:nvSpPr>
          <p:cNvPr id="13" name="Segnaposto contenuto 15">
            <a:extLst>
              <a:ext uri="{FF2B5EF4-FFF2-40B4-BE49-F238E27FC236}">
                <a16:creationId xmlns:a16="http://schemas.microsoft.com/office/drawing/2014/main" id="{804B9BCB-FD1A-5E25-4898-A4B7E91E4C7F}"/>
              </a:ext>
            </a:extLst>
          </p:cNvPr>
          <p:cNvSpPr txBox="1">
            <a:spLocks/>
          </p:cNvSpPr>
          <p:nvPr/>
        </p:nvSpPr>
        <p:spPr>
          <a:xfrm>
            <a:off x="180000" y="36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u="sng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Utilizzo degli Indicatori</a:t>
            </a:r>
          </a:p>
        </p:txBody>
      </p:sp>
      <p:sp>
        <p:nvSpPr>
          <p:cNvPr id="14" name="Segnaposto contenuto 15">
            <a:extLst>
              <a:ext uri="{FF2B5EF4-FFF2-40B4-BE49-F238E27FC236}">
                <a16:creationId xmlns:a16="http://schemas.microsoft.com/office/drawing/2014/main" id="{DD68B7ED-1887-ACA9-A587-1BBE57EB82C1}"/>
              </a:ext>
            </a:extLst>
          </p:cNvPr>
          <p:cNvSpPr txBox="1">
            <a:spLocks/>
          </p:cNvSpPr>
          <p:nvPr/>
        </p:nvSpPr>
        <p:spPr>
          <a:xfrm>
            <a:off x="180000" y="432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Impostare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valori soglia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5" name="Segnaposto contenuto 15">
            <a:extLst>
              <a:ext uri="{FF2B5EF4-FFF2-40B4-BE49-F238E27FC236}">
                <a16:creationId xmlns:a16="http://schemas.microsoft.com/office/drawing/2014/main" id="{CDC58915-F605-3BE9-8646-1294BDE58F1B}"/>
              </a:ext>
            </a:extLst>
          </p:cNvPr>
          <p:cNvSpPr txBox="1">
            <a:spLocks/>
          </p:cNvSpPr>
          <p:nvPr/>
        </p:nvSpPr>
        <p:spPr>
          <a:xfrm>
            <a:off x="180000" y="486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Tecniche di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6" name="Segnaposto contenuto 15">
            <a:extLst>
              <a:ext uri="{FF2B5EF4-FFF2-40B4-BE49-F238E27FC236}">
                <a16:creationId xmlns:a16="http://schemas.microsoft.com/office/drawing/2014/main" id="{84376702-BB49-279E-6649-E814720A2B8E}"/>
              </a:ext>
            </a:extLst>
          </p:cNvPr>
          <p:cNvSpPr txBox="1">
            <a:spLocks/>
          </p:cNvSpPr>
          <p:nvPr/>
        </p:nvSpPr>
        <p:spPr>
          <a:xfrm>
            <a:off x="180000" y="54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Time </a:t>
            </a:r>
            <a:r>
              <a:rPr lang="it-IT" sz="2200" b="1" kern="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Warping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F27660CA-CFDB-ECD0-E9D0-EB7C4D8AC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000" y="1080000"/>
            <a:ext cx="4752000" cy="47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967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xit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  <p:bldP spid="9" grpId="0"/>
      <p:bldP spid="13" grpId="0"/>
      <p:bldP spid="14" grpId="0"/>
      <p:bldP spid="15" grpId="0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DB6E1738-0E7F-E042-ADF5-9EF44603CBE9}"/>
              </a:ext>
            </a:extLst>
          </p:cNvPr>
          <p:cNvSpPr txBox="1">
            <a:spLocks/>
          </p:cNvSpPr>
          <p:nvPr/>
        </p:nvSpPr>
        <p:spPr>
          <a:xfrm>
            <a:off x="8807937" y="4223380"/>
            <a:ext cx="3256244" cy="214343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bg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r>
              <a:rPr lang="it-IT" sz="1100" b="0" dirty="0">
                <a:solidFill>
                  <a:srgbClr val="426EB0"/>
                </a:solidFill>
              </a:rPr>
              <a:t>SPEAKER</a:t>
            </a:r>
          </a:p>
          <a:p>
            <a:r>
              <a:rPr lang="it-IT" sz="2000" b="0" dirty="0"/>
              <a:t>Daniele Bosc</a:t>
            </a:r>
          </a:p>
          <a:p>
            <a:endParaRPr lang="it-IT" sz="2000" b="0" dirty="0"/>
          </a:p>
          <a:p>
            <a:r>
              <a:rPr lang="it-IT" sz="1100" b="0" dirty="0">
                <a:solidFill>
                  <a:srgbClr val="426EB0"/>
                </a:solidFill>
              </a:rPr>
              <a:t>PLACE</a:t>
            </a:r>
          </a:p>
          <a:p>
            <a:r>
              <a:rPr lang="it-IT" sz="2000" b="0" dirty="0"/>
              <a:t>Università degli Studi di Bergamo</a:t>
            </a:r>
          </a:p>
          <a:p>
            <a:endParaRPr lang="it-IT" sz="2000" b="0" dirty="0"/>
          </a:p>
          <a:p>
            <a:endParaRPr lang="it-IT" sz="1100" b="0" dirty="0">
              <a:solidFill>
                <a:srgbClr val="426EB0"/>
              </a:solidFill>
            </a:endParaRP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F3D667FA-9CA1-E841-8DEF-5E9E5FDC0D17}"/>
              </a:ext>
            </a:extLst>
          </p:cNvPr>
          <p:cNvSpPr txBox="1">
            <a:spLocks/>
          </p:cNvSpPr>
          <p:nvPr/>
        </p:nvSpPr>
        <p:spPr>
          <a:xfrm>
            <a:off x="8807937" y="2279454"/>
            <a:ext cx="3256244" cy="108097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bg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pPr algn="just"/>
            <a:r>
              <a:rPr lang="it-IT" sz="1600" dirty="0">
                <a:solidFill>
                  <a:srgbClr val="C96643"/>
                </a:solidFill>
              </a:rPr>
              <a:t>Corso di Laurea Magistrale in INGEGNERIA INFORMATICA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3AEF13A-7FB2-4148-A530-72100E663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168" y="677395"/>
            <a:ext cx="876207" cy="942571"/>
          </a:xfrm>
          <a:prstGeom prst="rect">
            <a:avLst/>
          </a:prstGeo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87BB7701-B28B-8430-F236-81D095A7B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454" y="3360428"/>
            <a:ext cx="6784921" cy="1003405"/>
          </a:xfrm>
        </p:spPr>
        <p:txBody>
          <a:bodyPr/>
          <a:lstStyle/>
          <a:p>
            <a:r>
              <a:rPr lang="it-IT" sz="3600" b="1" u="sng" kern="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Grazie a Tutti per l’Attenzione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3881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3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Spoke 5</a:t>
            </a: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D2CBC9B8-5189-23C0-2C19-43984DEF8A63}"/>
              </a:ext>
            </a:extLst>
          </p:cNvPr>
          <p:cNvSpPr txBox="1">
            <a:spLocks/>
          </p:cNvSpPr>
          <p:nvPr/>
        </p:nvSpPr>
        <p:spPr>
          <a:xfrm>
            <a:off x="180000" y="900000"/>
            <a:ext cx="11864212" cy="10472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Questa tesi fa parte dello </a:t>
            </a:r>
            <a:r>
              <a:rPr lang="it-IT" sz="2200" b="1" kern="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Spoke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 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‘Light </a:t>
            </a:r>
            <a:r>
              <a:rPr lang="it-IT" sz="22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Active </a:t>
            </a:r>
            <a:r>
              <a:rPr lang="it-IT" sz="22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Mobility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 nell’ambito del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</a:t>
            </a:r>
            <a:r>
              <a:rPr lang="en-US" sz="2200" b="1" i="0" dirty="0">
                <a:solidFill>
                  <a:schemeClr val="accent4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(Centro Nazionale per la Mobilità Sostenibile).</a:t>
            </a:r>
          </a:p>
        </p:txBody>
      </p:sp>
      <p:sp>
        <p:nvSpPr>
          <p:cNvPr id="3" name="Segnaposto contenuto 15">
            <a:extLst>
              <a:ext uri="{FF2B5EF4-FFF2-40B4-BE49-F238E27FC236}">
                <a16:creationId xmlns:a16="http://schemas.microsoft.com/office/drawing/2014/main" id="{4E4E608D-0872-805E-851E-9DA93712B67F}"/>
              </a:ext>
            </a:extLst>
          </p:cNvPr>
          <p:cNvSpPr txBox="1">
            <a:spLocks/>
          </p:cNvSpPr>
          <p:nvPr/>
        </p:nvSpPr>
        <p:spPr>
          <a:xfrm>
            <a:off x="180000" y="216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 </a:t>
            </a:r>
            <a:r>
              <a:rPr lang="it-IT" sz="22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Spoke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è coordinato dall’Università degli Studi di Bergamo e ne fanno parte come affiliate:</a:t>
            </a:r>
          </a:p>
        </p:txBody>
      </p:sp>
      <p:sp>
        <p:nvSpPr>
          <p:cNvPr id="7" name="Segnaposto contenuto 15">
            <a:extLst>
              <a:ext uri="{FF2B5EF4-FFF2-40B4-BE49-F238E27FC236}">
                <a16:creationId xmlns:a16="http://schemas.microsoft.com/office/drawing/2014/main" id="{902CB11D-1FC0-9AFD-B1DC-9477B1596C75}"/>
              </a:ext>
            </a:extLst>
          </p:cNvPr>
          <p:cNvSpPr txBox="1">
            <a:spLocks/>
          </p:cNvSpPr>
          <p:nvPr/>
        </p:nvSpPr>
        <p:spPr>
          <a:xfrm>
            <a:off x="180000" y="2700000"/>
            <a:ext cx="5400000" cy="21698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Angel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Brembo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Pirelli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 Italiane</a:t>
            </a:r>
          </a:p>
        </p:txBody>
      </p:sp>
      <p:sp>
        <p:nvSpPr>
          <p:cNvPr id="8" name="Segnaposto contenuto 15">
            <a:extLst>
              <a:ext uri="{FF2B5EF4-FFF2-40B4-BE49-F238E27FC236}">
                <a16:creationId xmlns:a16="http://schemas.microsoft.com/office/drawing/2014/main" id="{AED3F1D5-0D69-044B-E0A4-42672A9BCFB5}"/>
              </a:ext>
            </a:extLst>
          </p:cNvPr>
          <p:cNvSpPr txBox="1">
            <a:spLocks/>
          </p:cNvSpPr>
          <p:nvPr/>
        </p:nvSpPr>
        <p:spPr>
          <a:xfrm>
            <a:off x="6276000" y="2880000"/>
            <a:ext cx="5400000" cy="164224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Politecnico di Milano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Università di Brescia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Università di Firenze</a:t>
            </a:r>
          </a:p>
        </p:txBody>
      </p:sp>
      <p:sp>
        <p:nvSpPr>
          <p:cNvPr id="10" name="Segnaposto contenuto 15">
            <a:extLst>
              <a:ext uri="{FF2B5EF4-FFF2-40B4-BE49-F238E27FC236}">
                <a16:creationId xmlns:a16="http://schemas.microsoft.com/office/drawing/2014/main" id="{942A0D81-3BAA-F545-83D9-01726817BE71}"/>
              </a:ext>
            </a:extLst>
          </p:cNvPr>
          <p:cNvSpPr txBox="1">
            <a:spLocks/>
          </p:cNvSpPr>
          <p:nvPr/>
        </p:nvSpPr>
        <p:spPr>
          <a:xfrm>
            <a:off x="180000" y="5040000"/>
            <a:ext cx="11864212" cy="10472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 scopo dello </a:t>
            </a:r>
            <a:r>
              <a:rPr lang="it-IT" sz="22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Spoke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è condurre attività di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ricerca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innovazione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 rispondere alla domanda crescente di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mobilità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sia urbana, sia </a:t>
            </a:r>
            <a:r>
              <a:rPr lang="it-IT" sz="22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extracomunale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che turistica.</a:t>
            </a:r>
          </a:p>
        </p:txBody>
      </p:sp>
    </p:spTree>
    <p:extLst>
      <p:ext uri="{BB962C8B-B14F-4D97-AF65-F5344CB8AC3E}">
        <p14:creationId xmlns:p14="http://schemas.microsoft.com/office/powerpoint/2010/main" val="177005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477111-1D25-1840-4B2D-27AE9909D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F44EC1-086E-BF39-5964-90C5AC281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828" y="1374522"/>
            <a:ext cx="10650645" cy="4421594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 err="1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Spoke</a:t>
            </a: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Applicazioni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Dinamica della Bicicletta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Sistema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Raccolta Dati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Sviluppi Futuri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6E57DE-850D-9362-D466-8685FD9D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7CC9F7-E331-4A4D-8258-210102ABDB4E}" type="slidenum">
              <a:rPr kumimoji="0" lang="it-IT" sz="1000" b="0" i="0" u="none" strike="noStrike" kern="1200" cap="none" spc="0" normalizeH="0" baseline="0" noProof="0" smtClean="0">
                <a:ln>
                  <a:noFill/>
                </a:ln>
                <a:solidFill>
                  <a:srgbClr val="426EB0"/>
                </a:solidFill>
                <a:effectLst/>
                <a:uLnTx/>
                <a:uFillTx/>
                <a:ea typeface="+mn-ea"/>
                <a:cs typeface="Rubik" pitchFamily="2" charset="-79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it-IT" sz="1000" b="0" i="0" u="none" strike="noStrike" kern="1200" cap="none" spc="0" normalizeH="0" baseline="0" noProof="0" dirty="0">
              <a:ln>
                <a:noFill/>
              </a:ln>
              <a:solidFill>
                <a:srgbClr val="426EB0"/>
              </a:solidFill>
              <a:effectLst/>
              <a:uLnTx/>
              <a:uFillTx/>
              <a:ea typeface="+mn-ea"/>
              <a:cs typeface="Rubik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3135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5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Applicazioni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D2CBC9B8-5189-23C0-2C19-43984DEF8A63}"/>
              </a:ext>
            </a:extLst>
          </p:cNvPr>
          <p:cNvSpPr txBox="1">
            <a:spLocks/>
          </p:cNvSpPr>
          <p:nvPr/>
        </p:nvSpPr>
        <p:spPr>
          <a:xfrm>
            <a:off x="180000" y="144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Sicurezza stradale</a:t>
            </a:r>
          </a:p>
        </p:txBody>
      </p:sp>
      <p:sp>
        <p:nvSpPr>
          <p:cNvPr id="9" name="Segnaposto contenuto 15">
            <a:extLst>
              <a:ext uri="{FF2B5EF4-FFF2-40B4-BE49-F238E27FC236}">
                <a16:creationId xmlns:a16="http://schemas.microsoft.com/office/drawing/2014/main" id="{20814A65-B27C-0DEE-5340-A7B752AFDF95}"/>
              </a:ext>
            </a:extLst>
          </p:cNvPr>
          <p:cNvSpPr txBox="1">
            <a:spLocks/>
          </p:cNvSpPr>
          <p:nvPr/>
        </p:nvSpPr>
        <p:spPr>
          <a:xfrm>
            <a:off x="180000" y="198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287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Sicurezza nella guida</a:t>
            </a:r>
          </a:p>
        </p:txBody>
      </p:sp>
      <p:sp>
        <p:nvSpPr>
          <p:cNvPr id="14" name="Segnaposto contenuto 15">
            <a:extLst>
              <a:ext uri="{FF2B5EF4-FFF2-40B4-BE49-F238E27FC236}">
                <a16:creationId xmlns:a16="http://schemas.microsoft.com/office/drawing/2014/main" id="{8F6AAEDC-35C7-2F32-1C06-FA1119D96499}"/>
              </a:ext>
            </a:extLst>
          </p:cNvPr>
          <p:cNvSpPr txBox="1">
            <a:spLocks/>
          </p:cNvSpPr>
          <p:nvPr/>
        </p:nvSpPr>
        <p:spPr>
          <a:xfrm>
            <a:off x="180000" y="252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287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Comportamenti pericolosi</a:t>
            </a:r>
          </a:p>
        </p:txBody>
      </p:sp>
      <p:sp>
        <p:nvSpPr>
          <p:cNvPr id="15" name="Segnaposto contenuto 15">
            <a:extLst>
              <a:ext uri="{FF2B5EF4-FFF2-40B4-BE49-F238E27FC236}">
                <a16:creationId xmlns:a16="http://schemas.microsoft.com/office/drawing/2014/main" id="{5591C66A-1161-ECFA-38CE-C2D7D692B8DA}"/>
              </a:ext>
            </a:extLst>
          </p:cNvPr>
          <p:cNvSpPr txBox="1">
            <a:spLocks/>
          </p:cNvSpPr>
          <p:nvPr/>
        </p:nvSpPr>
        <p:spPr>
          <a:xfrm>
            <a:off x="180000" y="36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Migliorare le performance atletiche</a:t>
            </a:r>
          </a:p>
        </p:txBody>
      </p:sp>
      <p:sp>
        <p:nvSpPr>
          <p:cNvPr id="16" name="Segnaposto contenuto 15">
            <a:extLst>
              <a:ext uri="{FF2B5EF4-FFF2-40B4-BE49-F238E27FC236}">
                <a16:creationId xmlns:a16="http://schemas.microsoft.com/office/drawing/2014/main" id="{FF9D2BE9-2916-0CA3-4F1B-317DC6C1A608}"/>
              </a:ext>
            </a:extLst>
          </p:cNvPr>
          <p:cNvSpPr txBox="1">
            <a:spLocks/>
          </p:cNvSpPr>
          <p:nvPr/>
        </p:nvSpPr>
        <p:spPr>
          <a:xfrm>
            <a:off x="180000" y="468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Riconoscere lo stile di guida</a:t>
            </a:r>
          </a:p>
        </p:txBody>
      </p:sp>
    </p:spTree>
    <p:extLst>
      <p:ext uri="{BB962C8B-B14F-4D97-AF65-F5344CB8AC3E}">
        <p14:creationId xmlns:p14="http://schemas.microsoft.com/office/powerpoint/2010/main" val="2592500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477111-1D25-1840-4B2D-27AE9909D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F44EC1-086E-BF39-5964-90C5AC281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828" y="1374522"/>
            <a:ext cx="10650645" cy="4421594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 err="1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Spoke</a:t>
            </a: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Applicazioni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Dinamica della Bicicletta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Sistema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Raccolta Dati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Sviluppi Futuri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6E57DE-850D-9362-D466-8685FD9D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7CC9F7-E331-4A4D-8258-210102ABDB4E}" type="slidenum">
              <a:rPr kumimoji="0" lang="it-IT" sz="1000" b="0" i="0" u="none" strike="noStrike" kern="1200" cap="none" spc="0" normalizeH="0" baseline="0" noProof="0" smtClean="0">
                <a:ln>
                  <a:noFill/>
                </a:ln>
                <a:solidFill>
                  <a:srgbClr val="426EB0"/>
                </a:solidFill>
                <a:effectLst/>
                <a:uLnTx/>
                <a:uFillTx/>
                <a:ea typeface="+mn-ea"/>
                <a:cs typeface="Rubik" pitchFamily="2" charset="-79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it-IT" sz="1000" b="0" i="0" u="none" strike="noStrike" kern="1200" cap="none" spc="0" normalizeH="0" baseline="0" noProof="0" dirty="0">
              <a:ln>
                <a:noFill/>
              </a:ln>
              <a:solidFill>
                <a:srgbClr val="426EB0"/>
              </a:solidFill>
              <a:effectLst/>
              <a:uLnTx/>
              <a:uFillTx/>
              <a:ea typeface="+mn-ea"/>
              <a:cs typeface="Rubik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1218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testo, Diagramma, linea, schermata&#10;&#10;Descrizione generata automaticamente">
            <a:extLst>
              <a:ext uri="{FF2B5EF4-FFF2-40B4-BE49-F238E27FC236}">
                <a16:creationId xmlns:a16="http://schemas.microsoft.com/office/drawing/2014/main" id="{714A4409-1875-6887-5E25-26CD64EA3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000" y="1080000"/>
            <a:ext cx="5794472" cy="4752000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7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6000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Dinamica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della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Bicicletta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9004E3FE-9985-49FD-9E97-BDC98C471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11864212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Dinamica Longitudinale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egnaposto contenuto 15">
                <a:extLst>
                  <a:ext uri="{FF2B5EF4-FFF2-40B4-BE49-F238E27FC236}">
                    <a16:creationId xmlns:a16="http://schemas.microsoft.com/office/drawing/2014/main" id="{877341AF-E0D1-4076-3CDB-A343F9BDD43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0000" y="1440000"/>
                <a:ext cx="11864212" cy="5778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it-IT" sz="2400" kern="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it-IT" sz="2200" kern="0" baseline="-250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in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2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⋅</m:t>
                    </m:r>
                    <m:r>
                      <a:rPr lang="it-IT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it-IT" sz="2200" b="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it-IT" sz="2200" b="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𝑃𝑟</m:t>
                    </m:r>
                  </m:oMath>
                </a14:m>
                <a:endParaRPr lang="it-IT" sz="2200" i="1" kern="0" baseline="-25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Segnaposto contenuto 15">
                <a:extLst>
                  <a:ext uri="{FF2B5EF4-FFF2-40B4-BE49-F238E27FC236}">
                    <a16:creationId xmlns:a16="http://schemas.microsoft.com/office/drawing/2014/main" id="{877341AF-E0D1-4076-3CDB-A343F9BDD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000" y="1440000"/>
                <a:ext cx="11864212" cy="577850"/>
              </a:xfrm>
              <a:prstGeom prst="rect">
                <a:avLst/>
              </a:prstGeom>
              <a:blipFill>
                <a:blip r:embed="rId3"/>
                <a:stretch>
                  <a:fillRect b="-1789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Segnaposto contenuto 15">
                <a:extLst>
                  <a:ext uri="{FF2B5EF4-FFF2-40B4-BE49-F238E27FC236}">
                    <a16:creationId xmlns:a16="http://schemas.microsoft.com/office/drawing/2014/main" id="{BA128D7F-34FD-9F97-0443-5227A0670D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0000" y="2340000"/>
                <a:ext cx="11864212" cy="5393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2200" u="sng" kern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Potenza in Ingresso</a:t>
                </a:r>
                <a:r>
                  <a:rPr lang="it-IT" sz="2200" kern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it-IT" sz="2200" kern="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</a:t>
                </a:r>
                <a:endParaRPr lang="it-IT" sz="2200" u="sng" kern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Segnaposto contenuto 15">
                <a:extLst>
                  <a:ext uri="{FF2B5EF4-FFF2-40B4-BE49-F238E27FC236}">
                    <a16:creationId xmlns:a16="http://schemas.microsoft.com/office/drawing/2014/main" id="{BA128D7F-34FD-9F97-0443-5227A0670D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000" y="2340000"/>
                <a:ext cx="11864212" cy="539378"/>
              </a:xfrm>
              <a:prstGeom prst="rect">
                <a:avLst/>
              </a:prstGeom>
              <a:blipFill>
                <a:blip r:embed="rId4"/>
                <a:stretch>
                  <a:fillRect l="-617" b="-227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Segnaposto contenuto 15">
                <a:extLst>
                  <a:ext uri="{FF2B5EF4-FFF2-40B4-BE49-F238E27FC236}">
                    <a16:creationId xmlns:a16="http://schemas.microsoft.com/office/drawing/2014/main" id="{84FA901B-48C4-6786-84A8-9C4130A89F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0000" y="2880000"/>
                <a:ext cx="11864212" cy="5834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it-IT" sz="2200" kern="0" baseline="-250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in</a:t>
                </a:r>
                <a:r>
                  <a:rPr lang="it-IT" sz="220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=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it-IT" sz="2200" i="1" kern="0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2200" i="1" kern="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r>
                          <a:rPr lang="it-IT" sz="2200" b="0" i="1" kern="0" baseline="-2500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</m:e>
                    </m:acc>
                    <m:r>
                      <m:rPr>
                        <m:nor/>
                      </m:rPr>
                      <a:rPr lang="it-IT" sz="22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⋅</m:t>
                    </m:r>
                  </m:oMath>
                </a14:m>
                <a:r>
                  <a:rPr lang="it-IT" sz="220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cos(</a:t>
                </a:r>
                <a14:m>
                  <m:oMath xmlns:m="http://schemas.openxmlformats.org/officeDocument/2006/math"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it-IT" sz="2200" b="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m:rPr>
                        <m:nor/>
                      </m:rPr>
                      <a:rPr lang="it-IT" sz="22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⋅</m:t>
                    </m:r>
                    <m:r>
                      <a:rPr lang="it-IT" sz="2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m:rPr>
                        <m:nor/>
                      </m:rPr>
                      <a:rPr lang="it-IT" sz="22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cranck</m:t>
                    </m:r>
                  </m:oMath>
                </a14:m>
                <a:endParaRPr lang="it-IT" sz="2200" i="1" kern="0" baseline="-25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4" name="Segnaposto contenuto 15">
                <a:extLst>
                  <a:ext uri="{FF2B5EF4-FFF2-40B4-BE49-F238E27FC236}">
                    <a16:creationId xmlns:a16="http://schemas.microsoft.com/office/drawing/2014/main" id="{84FA901B-48C4-6786-84A8-9C4130A89F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000" y="2880000"/>
                <a:ext cx="11864212" cy="583493"/>
              </a:xfrm>
              <a:prstGeom prst="rect">
                <a:avLst/>
              </a:prstGeom>
              <a:blipFill>
                <a:blip r:embed="rId5"/>
                <a:stretch>
                  <a:fillRect b="-1979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Segnaposto contenuto 15">
                <a:extLst>
                  <a:ext uri="{FF2B5EF4-FFF2-40B4-BE49-F238E27FC236}">
                    <a16:creationId xmlns:a16="http://schemas.microsoft.com/office/drawing/2014/main" id="{2F7378B4-305A-2118-80DC-8943727BCE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0000" y="4320000"/>
                <a:ext cx="11864212" cy="5393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2200" u="sng" kern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Potenza Resistente</a:t>
                </a:r>
                <a:r>
                  <a:rPr lang="it-IT" sz="2200" kern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2200" b="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it-IT" sz="2200" b="0" i="1" kern="0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endParaRPr lang="it-IT" sz="2200" kern="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5" name="Segnaposto contenuto 15">
                <a:extLst>
                  <a:ext uri="{FF2B5EF4-FFF2-40B4-BE49-F238E27FC236}">
                    <a16:creationId xmlns:a16="http://schemas.microsoft.com/office/drawing/2014/main" id="{2F7378B4-305A-2118-80DC-8943727BCE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000" y="4320000"/>
                <a:ext cx="11864212" cy="539378"/>
              </a:xfrm>
              <a:prstGeom prst="rect">
                <a:avLst/>
              </a:prstGeom>
              <a:blipFill>
                <a:blip r:embed="rId6"/>
                <a:stretch>
                  <a:fillRect l="-617" b="-227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Segnaposto contenuto 15">
                <a:extLst>
                  <a:ext uri="{FF2B5EF4-FFF2-40B4-BE49-F238E27FC236}">
                    <a16:creationId xmlns:a16="http://schemas.microsoft.com/office/drawing/2014/main" id="{E8A21E7D-DC00-A1AB-3739-418A0150776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0000" y="4860000"/>
                <a:ext cx="11864212" cy="5834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it-IT" sz="2200" i="1" kern="0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it-IT" sz="2200" b="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sz="220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= (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it-IT" sz="2200" i="1" kern="0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2200" i="1" kern="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r>
                          <a:rPr lang="it-IT" sz="2200" i="1" kern="0" baseline="-25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𝑎𝑖𝑟</m:t>
                        </m:r>
                      </m:e>
                    </m:acc>
                    <m:r>
                      <a:rPr lang="it-IT" sz="2200" b="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acc>
                      <m:accPr>
                        <m:chr m:val="⃗"/>
                        <m:ctrlPr>
                          <a:rPr lang="it-IT" sz="2200" i="1" kern="0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2200" i="1" kern="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r>
                          <a:rPr lang="it-IT" sz="2200" i="1" kern="0" baseline="-25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𝑣𝑜𝑙𝑣</m:t>
                        </m:r>
                      </m:e>
                    </m:acc>
                  </m:oMath>
                </a14:m>
                <a:r>
                  <a:rPr lang="it-IT" sz="220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-</a:t>
                </a:r>
                <a:r>
                  <a:rPr lang="it-IT" sz="2200" kern="0" dirty="0">
                    <a:solidFill>
                      <a:srgbClr val="836967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it-IT" sz="2200" i="1" kern="0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2200" i="1" kern="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r>
                          <a:rPr lang="it-IT" sz="2200" i="1" kern="0" baseline="-25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𝑠𝑙𝑜𝑝𝑒</m:t>
                        </m:r>
                      </m:e>
                    </m:acc>
                  </m:oMath>
                </a14:m>
                <a:r>
                  <a:rPr lang="it-IT" sz="220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)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2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⋅</m:t>
                    </m:r>
                    <m:r>
                      <a:rPr lang="it-IT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it-IT" sz="2200" b="0" i="1" kern="0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𝑏𝑖𝑘𝑒</m:t>
                    </m:r>
                  </m:oMath>
                </a14:m>
                <a:endParaRPr lang="it-IT" sz="2200" kern="0" baseline="-25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Segnaposto contenuto 15">
                <a:extLst>
                  <a:ext uri="{FF2B5EF4-FFF2-40B4-BE49-F238E27FC236}">
                    <a16:creationId xmlns:a16="http://schemas.microsoft.com/office/drawing/2014/main" id="{E8A21E7D-DC00-A1AB-3739-418A015077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000" y="4860000"/>
                <a:ext cx="11864212" cy="583493"/>
              </a:xfrm>
              <a:prstGeom prst="rect">
                <a:avLst/>
              </a:prstGeom>
              <a:blipFill>
                <a:blip r:embed="rId7"/>
                <a:stretch>
                  <a:fillRect b="-1979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Segnaposto contenuto 15">
            <a:extLst>
              <a:ext uri="{FF2B5EF4-FFF2-40B4-BE49-F238E27FC236}">
                <a16:creationId xmlns:a16="http://schemas.microsoft.com/office/drawing/2014/main" id="{3EF6231F-40AC-DAB8-953B-A4C41D0F4B90}"/>
              </a:ext>
            </a:extLst>
          </p:cNvPr>
          <p:cNvSpPr txBox="1">
            <a:spLocks/>
          </p:cNvSpPr>
          <p:nvPr/>
        </p:nvSpPr>
        <p:spPr>
          <a:xfrm>
            <a:off x="720000" y="342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L’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accelerazione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della bicicletta è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oscillante</a:t>
            </a:r>
          </a:p>
        </p:txBody>
      </p:sp>
      <p:sp>
        <p:nvSpPr>
          <p:cNvPr id="18" name="Segnaposto contenuto 15">
            <a:extLst>
              <a:ext uri="{FF2B5EF4-FFF2-40B4-BE49-F238E27FC236}">
                <a16:creationId xmlns:a16="http://schemas.microsoft.com/office/drawing/2014/main" id="{00DDFC76-E781-C55A-16A9-0C175F6B5D97}"/>
              </a:ext>
            </a:extLst>
          </p:cNvPr>
          <p:cNvSpPr txBox="1">
            <a:spLocks/>
          </p:cNvSpPr>
          <p:nvPr/>
        </p:nvSpPr>
        <p:spPr>
          <a:xfrm>
            <a:off x="720000" y="54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Maggiore è la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velocità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maggiore è la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resistenza</a:t>
            </a:r>
          </a:p>
        </p:txBody>
      </p:sp>
      <p:graphicFrame>
        <p:nvGraphicFramePr>
          <p:cNvPr id="7" name="Oggetto 6">
            <a:hlinkClick r:id="" action="ppaction://ole?verb=0"/>
            <a:extLst>
              <a:ext uri="{FF2B5EF4-FFF2-40B4-BE49-F238E27FC236}">
                <a16:creationId xmlns:a16="http://schemas.microsoft.com/office/drawing/2014/main" id="{09ECCF22-3270-4373-2D69-43E100CD94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1741414"/>
              </p:ext>
            </p:extLst>
          </p:nvPr>
        </p:nvGraphicFramePr>
        <p:xfrm>
          <a:off x="6624000" y="1080000"/>
          <a:ext cx="4752000" cy="475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8" imgW="1800134" imgH="1800065" progId="PowerPoint.Show.12">
                  <p:embed/>
                </p:oleObj>
              </mc:Choice>
              <mc:Fallback>
                <p:oleObj name="Presentation" r:id="rId8" imgW="1800134" imgH="1800065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624000" y="1080000"/>
                        <a:ext cx="4752000" cy="475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ggetto 8">
            <a:hlinkClick r:id="" action="ppaction://ole?verb=0"/>
            <a:extLst>
              <a:ext uri="{FF2B5EF4-FFF2-40B4-BE49-F238E27FC236}">
                <a16:creationId xmlns:a16="http://schemas.microsoft.com/office/drawing/2014/main" id="{0907D4B3-2269-18C3-1DBF-B73F412C05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6648600"/>
              </p:ext>
            </p:extLst>
          </p:nvPr>
        </p:nvGraphicFramePr>
        <p:xfrm>
          <a:off x="5904000" y="1260000"/>
          <a:ext cx="6087604" cy="41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10" imgW="4098186" imgH="2786140" progId="PowerPoint.Show.12">
                  <p:embed/>
                </p:oleObj>
              </mc:Choice>
              <mc:Fallback>
                <p:oleObj name="Presentation" r:id="rId10" imgW="4098186" imgH="278614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904000" y="1260000"/>
                        <a:ext cx="6087604" cy="41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magine 11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DF807631-A1EA-1BC8-23DB-F7FEAB1941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04000" y="900000"/>
            <a:ext cx="6114661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21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  <p:bldP spid="16" grpId="0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8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Dinamica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della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Bicicletta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9004E3FE-9985-49FD-9E97-BDC98C471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11864212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Dinamica Laterale</a:t>
            </a: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A1C5ADCC-17BA-4835-790D-BBFE2E54733E}"/>
              </a:ext>
            </a:extLst>
          </p:cNvPr>
          <p:cNvSpPr txBox="1">
            <a:spLocks/>
          </p:cNvSpPr>
          <p:nvPr/>
        </p:nvSpPr>
        <p:spPr>
          <a:xfrm>
            <a:off x="180000" y="144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Curva</a:t>
            </a:r>
          </a:p>
        </p:txBody>
      </p:sp>
      <p:sp>
        <p:nvSpPr>
          <p:cNvPr id="7" name="Segnaposto contenuto 15">
            <a:extLst>
              <a:ext uri="{FF2B5EF4-FFF2-40B4-BE49-F238E27FC236}">
                <a16:creationId xmlns:a16="http://schemas.microsoft.com/office/drawing/2014/main" id="{91E0015C-EF6B-6B44-65C2-484F7CAF40BE}"/>
              </a:ext>
            </a:extLst>
          </p:cNvPr>
          <p:cNvSpPr txBox="1">
            <a:spLocks/>
          </p:cNvSpPr>
          <p:nvPr/>
        </p:nvSpPr>
        <p:spPr>
          <a:xfrm>
            <a:off x="180000" y="198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Attrito Laterale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Segnaposto contenuto 15">
                <a:extLst>
                  <a:ext uri="{FF2B5EF4-FFF2-40B4-BE49-F238E27FC236}">
                    <a16:creationId xmlns:a16="http://schemas.microsoft.com/office/drawing/2014/main" id="{FF26893A-E650-C47D-A6C3-C9AC13939E7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0000" y="2304000"/>
                <a:ext cx="11864212" cy="7511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2200" kern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Forza Centripeta	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it-IT" sz="2200" i="1" kern="0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2200" i="1" kern="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r>
                          <a:rPr lang="it-IT" sz="2200" b="0" i="1" kern="0" baseline="-2500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</m:acc>
                    <m:r>
                      <m:rPr>
                        <m:nor/>
                      </m:rPr>
                      <a:rPr lang="it-IT" sz="2200" b="0" i="0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2200" b="0" i="0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msys</m:t>
                    </m:r>
                    <m:f>
                      <m:fPr>
                        <m:ctrlPr>
                          <a:rPr lang="it-IT" sz="2200" b="0" i="1" kern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it-IT" sz="2200" i="1" kern="0" dirty="0">
                            <a:latin typeface="Times New Roman" panose="020206030504050203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v</m:t>
                        </m:r>
                        <m:r>
                          <m:rPr>
                            <m:nor/>
                          </m:rPr>
                          <a:rPr lang="it-IT" sz="2200" kern="0" baseline="30000" dirty="0">
                            <a:latin typeface="Times New Roman" panose="020206030504050203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m:rPr>
                            <m:nor/>
                          </m:rPr>
                          <a:rPr lang="it-IT" sz="2200" kern="0" baseline="-25000" dirty="0">
                            <a:latin typeface="Times New Roman" panose="020206030504050203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bike</m:t>
                        </m:r>
                      </m:num>
                      <m:den>
                        <m:r>
                          <a:rPr lang="it-IT" sz="2200" b="0" i="1" kern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den>
                    </m:f>
                  </m:oMath>
                </a14:m>
                <a:endParaRPr lang="it-IT" sz="2200" kern="0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Segnaposto contenuto 15">
                <a:extLst>
                  <a:ext uri="{FF2B5EF4-FFF2-40B4-BE49-F238E27FC236}">
                    <a16:creationId xmlns:a16="http://schemas.microsoft.com/office/drawing/2014/main" id="{FF26893A-E650-C47D-A6C3-C9AC13939E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000" y="2304000"/>
                <a:ext cx="11864212" cy="751103"/>
              </a:xfrm>
              <a:prstGeom prst="rect">
                <a:avLst/>
              </a:prstGeom>
              <a:blipFill>
                <a:blip r:embed="rId2"/>
                <a:stretch>
                  <a:fillRect l="-617" b="-569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Segnaposto contenuto 15">
            <a:extLst>
              <a:ext uri="{FF2B5EF4-FFF2-40B4-BE49-F238E27FC236}">
                <a16:creationId xmlns:a16="http://schemas.microsoft.com/office/drawing/2014/main" id="{C87B07F6-7142-4564-7736-B23FC0CE23BB}"/>
              </a:ext>
            </a:extLst>
          </p:cNvPr>
          <p:cNvSpPr txBox="1">
            <a:spLocks/>
          </p:cNvSpPr>
          <p:nvPr/>
        </p:nvSpPr>
        <p:spPr>
          <a:xfrm>
            <a:off x="180000" y="288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Forza Centrifuga</a:t>
            </a:r>
          </a:p>
        </p:txBody>
      </p:sp>
      <p:sp>
        <p:nvSpPr>
          <p:cNvPr id="11" name="Segnaposto contenuto 15">
            <a:extLst>
              <a:ext uri="{FF2B5EF4-FFF2-40B4-BE49-F238E27FC236}">
                <a16:creationId xmlns:a16="http://schemas.microsoft.com/office/drawing/2014/main" id="{AE3D42D6-D743-6886-60AD-D694A2684046}"/>
              </a:ext>
            </a:extLst>
          </p:cNvPr>
          <p:cNvSpPr txBox="1">
            <a:spLocks/>
          </p:cNvSpPr>
          <p:nvPr/>
        </p:nvSpPr>
        <p:spPr>
          <a:xfrm>
            <a:off x="180000" y="45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Oscillazione</a:t>
            </a:r>
            <a:r>
              <a:rPr lang="it-IT" sz="22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durante la corsa</a:t>
            </a:r>
            <a:endParaRPr lang="it-IT" sz="2200" kern="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egnaposto contenuto 15">
            <a:extLst>
              <a:ext uri="{FF2B5EF4-FFF2-40B4-BE49-F238E27FC236}">
                <a16:creationId xmlns:a16="http://schemas.microsoft.com/office/drawing/2014/main" id="{72DC0E4A-17FE-AB58-F3DC-931DBB2B7880}"/>
              </a:ext>
            </a:extLst>
          </p:cNvPr>
          <p:cNvSpPr txBox="1">
            <a:spLocks/>
          </p:cNvSpPr>
          <p:nvPr/>
        </p:nvSpPr>
        <p:spPr>
          <a:xfrm>
            <a:off x="180000" y="504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Bilanciamento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tramite azione del manubrio </a:t>
            </a:r>
            <a:endParaRPr lang="it-IT" sz="2200" kern="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15">
                <a:extLst>
                  <a:ext uri="{FF2B5EF4-FFF2-40B4-BE49-F238E27FC236}">
                    <a16:creationId xmlns:a16="http://schemas.microsoft.com/office/drawing/2014/main" id="{0E102D21-5FE7-D522-A9BB-D9A820E9092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40000" y="3420000"/>
                <a:ext cx="11864212" cy="80675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it-IT" sz="2200" b="1" kern="0" dirty="0">
                    <a:solidFill>
                      <a:srgbClr val="3461A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Inclinazione</a:t>
                </a:r>
                <a:r>
                  <a:rPr lang="it-IT" sz="2200" kern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durante la curva	</a:t>
                </a:r>
                <a:r>
                  <a:rPr lang="el-GR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ϕ</a:t>
                </a:r>
                <a:r>
                  <a:rPr lang="it-IT" sz="2200" baseline="-250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roll</a:t>
                </a:r>
                <a:r>
                  <a:rPr lang="it-IT" sz="22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=arctg(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2200" i="1" kern="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it-IT" sz="2200" i="1" kern="0" dirty="0">
                            <a:latin typeface="Times New Roman" panose="020206030504050203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v</m:t>
                        </m:r>
                        <m:r>
                          <m:rPr>
                            <m:nor/>
                          </m:rPr>
                          <a:rPr lang="it-IT" sz="2200" kern="0" baseline="30000" dirty="0">
                            <a:latin typeface="Times New Roman" panose="020206030504050203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m:rPr>
                            <m:nor/>
                          </m:rPr>
                          <a:rPr lang="it-IT" sz="2200" kern="0" baseline="-25000" dirty="0">
                            <a:latin typeface="Times New Roman" panose="020206030504050203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bike</m:t>
                        </m:r>
                      </m:num>
                      <m:den>
                        <m:r>
                          <a:rPr lang="it-IT" sz="2200" i="1" kern="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m:rPr>
                            <m:nor/>
                          </m:rPr>
                          <a:rPr lang="it-IT" sz="22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r>
                          <a:rPr lang="it-IT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𝑔</m:t>
                        </m:r>
                      </m:den>
                    </m:f>
                    <m:r>
                      <a:rPr lang="it-IT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it-IT" sz="2200" kern="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Segnaposto contenuto 15">
                <a:extLst>
                  <a:ext uri="{FF2B5EF4-FFF2-40B4-BE49-F238E27FC236}">
                    <a16:creationId xmlns:a16="http://schemas.microsoft.com/office/drawing/2014/main" id="{0E102D21-5FE7-D522-A9BB-D9A820E909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000" y="3420000"/>
                <a:ext cx="11864212" cy="806759"/>
              </a:xfrm>
              <a:prstGeom prst="rect">
                <a:avLst/>
              </a:prstGeom>
              <a:blipFill>
                <a:blip r:embed="rId3"/>
                <a:stretch>
                  <a:fillRect l="-668" b="-75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Oggetto 7">
            <a:hlinkClick r:id="" action="ppaction://ole?verb=0"/>
            <a:extLst>
              <a:ext uri="{FF2B5EF4-FFF2-40B4-BE49-F238E27FC236}">
                <a16:creationId xmlns:a16="http://schemas.microsoft.com/office/drawing/2014/main" id="{1C7181E6-07F3-71AB-7EB6-9AC4FC9FB9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1039414"/>
              </p:ext>
            </p:extLst>
          </p:nvPr>
        </p:nvGraphicFramePr>
        <p:xfrm>
          <a:off x="6480000" y="1620000"/>
          <a:ext cx="5040000" cy="3359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4" imgW="2700561" imgH="1800065" progId="PowerPoint.Show.12">
                  <p:embed/>
                </p:oleObj>
              </mc:Choice>
              <mc:Fallback>
                <p:oleObj name="Presentation" r:id="rId4" imgW="2700561" imgH="1800065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80000" y="1620000"/>
                        <a:ext cx="5040000" cy="3359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438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9" grpId="0"/>
      <p:bldP spid="10" grpId="0"/>
      <p:bldP spid="11" grpId="0"/>
      <p:bldP spid="1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477111-1D25-1840-4B2D-27AE9909D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F44EC1-086E-BF39-5964-90C5AC281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828" y="1374522"/>
            <a:ext cx="10650645" cy="4421594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 err="1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Spoke</a:t>
            </a: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Applicazioni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Dinamica della Bicicletta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Sistema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Raccolta Dati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Indicatori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Sviluppi Futuri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6E57DE-850D-9362-D466-8685FD9D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7CC9F7-E331-4A4D-8258-210102ABDB4E}" type="slidenum">
              <a:rPr kumimoji="0" lang="it-IT" sz="1000" b="0" i="0" u="none" strike="noStrike" kern="1200" cap="none" spc="0" normalizeH="0" baseline="0" noProof="0" smtClean="0">
                <a:ln>
                  <a:noFill/>
                </a:ln>
                <a:solidFill>
                  <a:srgbClr val="426EB0"/>
                </a:solidFill>
                <a:effectLst/>
                <a:uLnTx/>
                <a:uFillTx/>
                <a:ea typeface="+mn-ea"/>
                <a:cs typeface="Rubik" pitchFamily="2" charset="-79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it-IT" sz="1000" b="0" i="0" u="none" strike="noStrike" kern="1200" cap="none" spc="0" normalizeH="0" baseline="0" noProof="0" dirty="0">
              <a:ln>
                <a:noFill/>
              </a:ln>
              <a:solidFill>
                <a:srgbClr val="426EB0"/>
              </a:solidFill>
              <a:effectLst/>
              <a:uLnTx/>
              <a:uFillTx/>
              <a:ea typeface="+mn-ea"/>
              <a:cs typeface="Rubik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5408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Cal unibg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C355D"/>
      </a:accent1>
      <a:accent2>
        <a:srgbClr val="CD623A"/>
      </a:accent2>
      <a:accent3>
        <a:srgbClr val="172642"/>
      </a:accent3>
      <a:accent4>
        <a:srgbClr val="3461AA"/>
      </a:accent4>
      <a:accent5>
        <a:srgbClr val="D0D8E5"/>
      </a:accent5>
      <a:accent6>
        <a:srgbClr val="555E64"/>
      </a:accent6>
      <a:hlink>
        <a:srgbClr val="0563C1"/>
      </a:hlink>
      <a:folHlink>
        <a:srgbClr val="954F72"/>
      </a:folHlink>
    </a:clrScheme>
    <a:fontScheme name="Unibg">
      <a:majorFont>
        <a:latin typeface="Rubik Medium"/>
        <a:ea typeface=""/>
        <a:cs typeface=""/>
      </a:majorFont>
      <a:minorFont>
        <a:latin typeface="Rubi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rgbClr val="FF000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150000"/>
          </a:lnSpc>
          <a:defRPr sz="2000" kern="0" dirty="0">
            <a:latin typeface="Rubik" panose="00000500000000000000" pitchFamily="2" charset="-79"/>
            <a:cs typeface="Rubik" panose="00000500000000000000" pitchFamily="2" charset="-79"/>
          </a:defRPr>
        </a:defPPr>
      </a:lstStyle>
    </a:spDef>
    <a:lnDef>
      <a:spPr>
        <a:ln w="15875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 anchorCtr="0">
        <a:normAutofit lnSpcReduction="10000"/>
      </a:bodyPr>
      <a:lstStyle>
        <a:defPPr>
          <a:defRPr sz="1800" b="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17238</TotalTime>
  <Words>567</Words>
  <Application>Microsoft Office PowerPoint</Application>
  <PresentationFormat>Widescreen</PresentationFormat>
  <Paragraphs>179</Paragraphs>
  <Slides>21</Slides>
  <Notes>1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2</vt:i4>
      </vt:variant>
      <vt:variant>
        <vt:lpstr>Titoli diapositive</vt:lpstr>
      </vt:variant>
      <vt:variant>
        <vt:i4>21</vt:i4>
      </vt:variant>
    </vt:vector>
  </HeadingPairs>
  <TitlesOfParts>
    <vt:vector size="31" baseType="lpstr">
      <vt:lpstr>Arial</vt:lpstr>
      <vt:lpstr>Calibri</vt:lpstr>
      <vt:lpstr>Cambria Math</vt:lpstr>
      <vt:lpstr>Courier New</vt:lpstr>
      <vt:lpstr>Rubik</vt:lpstr>
      <vt:lpstr>Rubik Light</vt:lpstr>
      <vt:lpstr>Times New Roman</vt:lpstr>
      <vt:lpstr>Tema di Office</vt:lpstr>
      <vt:lpstr>Presentation</vt:lpstr>
      <vt:lpstr>Acrobat Document</vt:lpstr>
      <vt:lpstr>Definizione di Indicatori per la Caratterizzazione dello Stile di Guida di Veicoli Leggeri</vt:lpstr>
      <vt:lpstr>Indice</vt:lpstr>
      <vt:lpstr>Spoke 5</vt:lpstr>
      <vt:lpstr>Indice</vt:lpstr>
      <vt:lpstr>Applicazioni</vt:lpstr>
      <vt:lpstr>Indice</vt:lpstr>
      <vt:lpstr>Dinamica della Bicicletta</vt:lpstr>
      <vt:lpstr>Dinamica della Bicicletta</vt:lpstr>
      <vt:lpstr>Indice</vt:lpstr>
      <vt:lpstr>Il Sistema</vt:lpstr>
      <vt:lpstr>Indice</vt:lpstr>
      <vt:lpstr>Raccolta Dati</vt:lpstr>
      <vt:lpstr>Indice</vt:lpstr>
      <vt:lpstr>Indicatori</vt:lpstr>
      <vt:lpstr>Indicatori</vt:lpstr>
      <vt:lpstr>Indicatori</vt:lpstr>
      <vt:lpstr>Indicatori</vt:lpstr>
      <vt:lpstr>Indicatori</vt:lpstr>
      <vt:lpstr>Indice</vt:lpstr>
      <vt:lpstr>Sviluppi Futuri</vt:lpstr>
      <vt:lpstr>Grazie a Tutti per l’Attenzione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Utente di Microsoft Office</dc:creator>
  <cp:lastModifiedBy>Daniele Bosc</cp:lastModifiedBy>
  <cp:revision>892</cp:revision>
  <dcterms:created xsi:type="dcterms:W3CDTF">2018-11-28T11:02:36Z</dcterms:created>
  <dcterms:modified xsi:type="dcterms:W3CDTF">2024-07-11T17:33:28Z</dcterms:modified>
</cp:coreProperties>
</file>

<file path=docProps/thumbnail.jpeg>
</file>